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20" r:id="rId4"/>
    <p:sldMasterId id="2147483733" r:id="rId5"/>
    <p:sldMasterId id="2147483745" r:id="rId6"/>
    <p:sldMasterId id="2147483816" r:id="rId7"/>
    <p:sldMasterId id="2147483954" r:id="rId8"/>
    <p:sldMasterId id="2147483968" r:id="rId9"/>
    <p:sldMasterId id="2147483982" r:id="rId10"/>
    <p:sldMasterId id="2147483648" r:id="rId11"/>
  </p:sldMasterIdLst>
  <p:notesMasterIdLst>
    <p:notesMasterId r:id="rId46"/>
  </p:notesMasterIdLst>
  <p:sldIdLst>
    <p:sldId id="256" r:id="rId12"/>
    <p:sldId id="1941" r:id="rId13"/>
    <p:sldId id="5268" r:id="rId14"/>
    <p:sldId id="5292" r:id="rId15"/>
    <p:sldId id="5297" r:id="rId16"/>
    <p:sldId id="5298" r:id="rId17"/>
    <p:sldId id="5270" r:id="rId18"/>
    <p:sldId id="5275" r:id="rId19"/>
    <p:sldId id="5196" r:id="rId20"/>
    <p:sldId id="5293" r:id="rId21"/>
    <p:sldId id="5184" r:id="rId22"/>
    <p:sldId id="5277" r:id="rId23"/>
    <p:sldId id="5279" r:id="rId24"/>
    <p:sldId id="1702" r:id="rId25"/>
    <p:sldId id="587" r:id="rId26"/>
    <p:sldId id="588" r:id="rId27"/>
    <p:sldId id="5300" r:id="rId28"/>
    <p:sldId id="5308" r:id="rId29"/>
    <p:sldId id="5299" r:id="rId30"/>
    <p:sldId id="5302" r:id="rId31"/>
    <p:sldId id="5303" r:id="rId32"/>
    <p:sldId id="627" r:id="rId33"/>
    <p:sldId id="5296" r:id="rId34"/>
    <p:sldId id="5281" r:id="rId35"/>
    <p:sldId id="5283" r:id="rId36"/>
    <p:sldId id="5287" r:id="rId37"/>
    <p:sldId id="5291" r:id="rId38"/>
    <p:sldId id="5309" r:id="rId39"/>
    <p:sldId id="5301" r:id="rId40"/>
    <p:sldId id="5295" r:id="rId41"/>
    <p:sldId id="2007" r:id="rId42"/>
    <p:sldId id="5305" r:id="rId43"/>
    <p:sldId id="5304" r:id="rId44"/>
    <p:sldId id="5307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009900"/>
    <a:srgbClr val="99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3" autoAdjust="0"/>
    <p:restoredTop sz="86416" autoAdjust="0"/>
  </p:normalViewPr>
  <p:slideViewPr>
    <p:cSldViewPr snapToGrid="0" snapToObjects="1">
      <p:cViewPr varScale="1">
        <p:scale>
          <a:sx n="96" d="100"/>
          <a:sy n="96" d="100"/>
        </p:scale>
        <p:origin x="133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11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FDA Antibiotic</a:t>
            </a:r>
            <a:r>
              <a:rPr lang="en-US" sz="1200" baseline="0" dirty="0"/>
              <a:t> Approvals</a:t>
            </a:r>
            <a:endParaRPr lang="en-US" sz="120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3606957893082728E-2"/>
          <c:y val="7.3096914022110882E-2"/>
          <c:w val="0.89038702151502902"/>
          <c:h val="0.856849200668098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7183">
              <a:solidFill>
                <a:srgbClr val="FCF05A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Graph!$B$1:$I$1</c:f>
              <c:strCache>
                <c:ptCount val="8"/>
                <c:pt idx="0">
                  <c:v>1983-1987</c:v>
                </c:pt>
                <c:pt idx="1">
                  <c:v>1988-1992</c:v>
                </c:pt>
                <c:pt idx="2">
                  <c:v>1993-1997</c:v>
                </c:pt>
                <c:pt idx="3">
                  <c:v>1998-2002</c:v>
                </c:pt>
                <c:pt idx="4">
                  <c:v>2003-2007</c:v>
                </c:pt>
                <c:pt idx="5">
                  <c:v>2008-2012</c:v>
                </c:pt>
                <c:pt idx="6">
                  <c:v>2013-2017</c:v>
                </c:pt>
                <c:pt idx="7">
                  <c:v>2018-2023</c:v>
                </c:pt>
              </c:strCache>
            </c:strRef>
          </c:cat>
          <c:val>
            <c:numRef>
              <c:f>Graph!$B$2:$I$2</c:f>
              <c:numCache>
                <c:formatCode>General</c:formatCode>
                <c:ptCount val="8"/>
                <c:pt idx="0">
                  <c:v>16</c:v>
                </c:pt>
                <c:pt idx="1">
                  <c:v>14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8-48A1-9FCE-4F6AF2462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96160"/>
        <c:axId val="421304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Graph!$B$1:$I$1</c15:sqref>
                        </c15:formulaRef>
                      </c:ext>
                    </c:extLst>
                    <c:strCache>
                      <c:ptCount val="8"/>
                      <c:pt idx="0">
                        <c:v>1983-1987</c:v>
                      </c:pt>
                      <c:pt idx="1">
                        <c:v>1988-1992</c:v>
                      </c:pt>
                      <c:pt idx="2">
                        <c:v>1993-1997</c:v>
                      </c:pt>
                      <c:pt idx="3">
                        <c:v>1998-2002</c:v>
                      </c:pt>
                      <c:pt idx="4">
                        <c:v>2003-2007</c:v>
                      </c:pt>
                      <c:pt idx="5">
                        <c:v>2008-2012</c:v>
                      </c:pt>
                      <c:pt idx="6">
                        <c:v>2013-2017</c:v>
                      </c:pt>
                      <c:pt idx="7">
                        <c:v>2018-2023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Graph!$B$2:$I$2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16</c:v>
                      </c:pt>
                      <c:pt idx="1">
                        <c:v>14</c:v>
                      </c:pt>
                      <c:pt idx="2">
                        <c:v>10</c:v>
                      </c:pt>
                      <c:pt idx="3">
                        <c:v>7</c:v>
                      </c:pt>
                      <c:pt idx="4">
                        <c:v>5</c:v>
                      </c:pt>
                      <c:pt idx="5">
                        <c:v>3</c:v>
                      </c:pt>
                      <c:pt idx="6">
                        <c:v>7</c:v>
                      </c:pt>
                      <c:pt idx="7">
                        <c:v>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BE8-48A1-9FCE-4F6AF2462951}"/>
                  </c:ext>
                </c:extLst>
              </c15:ser>
            </c15:filteredBarSeries>
          </c:ext>
        </c:extLst>
      </c:barChart>
      <c:catAx>
        <c:axId val="463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en-US"/>
          </a:p>
        </c:txPr>
        <c:crossAx val="42130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130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7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en-US"/>
          </a:p>
        </c:txPr>
        <c:crossAx val="46396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2"/>
                </a:solidFill>
              </a:rPr>
              <a:t>Duration of Therapy</a:t>
            </a:r>
            <a:endParaRPr lang="en-US" sz="1600" b="1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294158398948320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69531904070538"/>
          <c:y val="0.10630060446989581"/>
          <c:w val="0.86069499051514931"/>
          <c:h val="0.73597680109090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9.819440740717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4A-4273-8E79-A1CF267D78D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0" rIns="38100" bIns="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Appropriate</c:v>
                </c:pt>
                <c:pt idx="1">
                  <c:v>Undertreatment</c:v>
                </c:pt>
                <c:pt idx="2">
                  <c:v>Excessive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0.503</c:v>
                </c:pt>
                <c:pt idx="1">
                  <c:v>6.4000000000000001E-2</c:v>
                </c:pt>
                <c:pt idx="2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A-4273-8E79-A1CF267D7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07104"/>
        <c:axId val="472010384"/>
      </c:barChart>
      <c:catAx>
        <c:axId val="47200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010384"/>
        <c:crosses val="autoZero"/>
        <c:auto val="1"/>
        <c:lblAlgn val="ctr"/>
        <c:lblOffset val="100"/>
        <c:noMultiLvlLbl val="0"/>
      </c:catAx>
      <c:valAx>
        <c:axId val="4720103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rgbClr val="000000">
                <a:lumMod val="95000"/>
                <a:lumOff val="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00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en-US"/>
              <a:t>Source </a:t>
            </a:r>
          </a:p>
        </c:rich>
      </c:tx>
      <c:layout>
        <c:manualLayout>
          <c:xMode val="edge"/>
          <c:yMode val="edge"/>
          <c:x val="0.40099869007038114"/>
          <c:y val="3.727811801302614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572568644275349"/>
          <c:y val="5.9907650432584808E-2"/>
          <c:w val="0.77695153937901817"/>
          <c:h val="0.55191503839797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Pathogen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UTI</c:v>
                </c:pt>
                <c:pt idx="1">
                  <c:v>Resp.</c:v>
                </c:pt>
                <c:pt idx="2">
                  <c:v>Primary</c:v>
                </c:pt>
                <c:pt idx="3">
                  <c:v>Line</c:v>
                </c:pt>
                <c:pt idx="4">
                  <c:v>GI</c:v>
                </c:pt>
                <c:pt idx="5">
                  <c:v>SSTI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0.55316285329744275</c:v>
                </c:pt>
                <c:pt idx="1">
                  <c:v>0.28263795423956933</c:v>
                </c:pt>
                <c:pt idx="2">
                  <c:v>6.8640646029609689E-2</c:v>
                </c:pt>
                <c:pt idx="3">
                  <c:v>5.1144010767160158E-2</c:v>
                </c:pt>
                <c:pt idx="4">
                  <c:v>3.2301480484522208E-2</c:v>
                </c:pt>
                <c:pt idx="5">
                  <c:v>1.2113055181695828E-2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9-4168-A194-D851A1638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45120"/>
        <c:axId val="73046656"/>
      </c:barChart>
      <c:catAx>
        <c:axId val="730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73046656"/>
        <c:crosses val="autoZero"/>
        <c:auto val="1"/>
        <c:lblAlgn val="ctr"/>
        <c:lblOffset val="100"/>
        <c:noMultiLvlLbl val="0"/>
      </c:catAx>
      <c:valAx>
        <c:axId val="730466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crossAx val="73045120"/>
        <c:crosses val="autoZero"/>
        <c:crossBetween val="between"/>
        <c:majorUnit val="0.2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200" dirty="0"/>
              <a:t>Microbiology</a:t>
            </a:r>
            <a:endParaRPr lang="en-US" sz="1600" dirty="0"/>
          </a:p>
        </c:rich>
      </c:tx>
      <c:layout>
        <c:manualLayout>
          <c:xMode val="edge"/>
          <c:yMode val="edge"/>
          <c:x val="0.36086308339207751"/>
          <c:y val="4.2735245687187583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Pathogen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E. coli</c:v>
                </c:pt>
                <c:pt idx="1">
                  <c:v>Other Ent.</c:v>
                </c:pt>
                <c:pt idx="2">
                  <c:v>Kleb</c:v>
                </c:pt>
                <c:pt idx="3">
                  <c:v>P. aer.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0.62913907284768211</c:v>
                </c:pt>
                <c:pt idx="1">
                  <c:v>0.13741721854304637</c:v>
                </c:pt>
                <c:pt idx="2">
                  <c:v>0.13245033112582782</c:v>
                </c:pt>
                <c:pt idx="3">
                  <c:v>7.9470198675496692E-2</c:v>
                </c:pt>
                <c:pt idx="4">
                  <c:v>2.1523178807947019E-2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11-4414-8CD6-8B6D1F29E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45120"/>
        <c:axId val="73046656"/>
      </c:barChart>
      <c:catAx>
        <c:axId val="730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2700000"/>
          <a:lstStyle/>
          <a:p>
            <a:pPr>
              <a:defRPr sz="1200"/>
            </a:pPr>
            <a:endParaRPr lang="en-US"/>
          </a:p>
        </c:txPr>
        <c:crossAx val="73046656"/>
        <c:crosses val="autoZero"/>
        <c:auto val="1"/>
        <c:lblAlgn val="ctr"/>
        <c:lblOffset val="100"/>
        <c:noMultiLvlLbl val="0"/>
      </c:catAx>
      <c:valAx>
        <c:axId val="730466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3045120"/>
        <c:crosses val="autoZero"/>
        <c:crossBetween val="between"/>
        <c:majorUnit val="0.2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400" b="1">
          <a:solidFill>
            <a:schemeClr val="tx1"/>
          </a:solidFill>
          <a:effectLst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="1" i="0" u="none" strike="noStrike" kern="1200" baseline="0" dirty="0">
                <a:solidFill>
                  <a:schemeClr val="tx1"/>
                </a:solidFill>
                <a:highlight>
                  <a:srgbClr val="FFFF00"/>
                </a:highlight>
              </a:rPr>
              <a:t>VA vs Other SSTI Evaluations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Gibbons 2017 (n=162)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Duration &gt; 14 days</c:v>
                </c:pt>
                <c:pt idx="1">
                  <c:v>Duration &gt; 10 days</c:v>
                </c:pt>
                <c:pt idx="2">
                  <c:v>Broad-spectrum</c:v>
                </c:pt>
                <c:pt idx="3">
                  <c:v>MRSA coverage - nonpurulent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0.75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11-4414-8CD6-8B6D1F29E1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Walsh 2016 (n=163)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Duration &gt; 14 days</c:v>
                </c:pt>
                <c:pt idx="1">
                  <c:v>Duration &gt; 10 days</c:v>
                </c:pt>
                <c:pt idx="2">
                  <c:v>Broad-spectrum</c:v>
                </c:pt>
                <c:pt idx="3">
                  <c:v>MRSA coverage - nonpurulent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0.8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CA-4ADD-9286-FB910BF59F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Jenkins 2014 (n=533)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Duration &gt; 14 days</c:v>
                </c:pt>
                <c:pt idx="1">
                  <c:v>Duration &gt; 10 days</c:v>
                </c:pt>
                <c:pt idx="2">
                  <c:v>Broad-spectrum</c:v>
                </c:pt>
                <c:pt idx="3">
                  <c:v>MRSA coverage - nonpurulent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0.68</c:v>
                </c:pt>
                <c:pt idx="2">
                  <c:v>0.39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CA-4ADD-9286-FB910BF59F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 (n=1828)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Duration &gt; 14 days</c:v>
                </c:pt>
                <c:pt idx="1">
                  <c:v>Duration &gt; 10 days</c:v>
                </c:pt>
                <c:pt idx="2">
                  <c:v>Broad-spectrum</c:v>
                </c:pt>
                <c:pt idx="3">
                  <c:v>MRSA coverage - nonpurulent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0.25</c:v>
                </c:pt>
                <c:pt idx="1">
                  <c:v>0.47</c:v>
                </c:pt>
                <c:pt idx="2">
                  <c:v>0.45</c:v>
                </c:pt>
                <c:pt idx="3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CA-4ADD-9286-FB910BF59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45120"/>
        <c:axId val="73046656"/>
      </c:barChart>
      <c:catAx>
        <c:axId val="7304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73046656"/>
        <c:crosses val="autoZero"/>
        <c:auto val="1"/>
        <c:lblAlgn val="ctr"/>
        <c:lblOffset val="100"/>
        <c:noMultiLvlLbl val="0"/>
      </c:catAx>
      <c:valAx>
        <c:axId val="7304665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>
                <a:lumMod val="95000"/>
                <a:lumOff val="5000"/>
              </a:srgbClr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73045120"/>
        <c:crosses val="autoZero"/>
        <c:crossBetween val="between"/>
      </c:valAx>
      <c:spPr>
        <a:noFill/>
      </c:spPr>
    </c:plotArea>
    <c:legend>
      <c:legendPos val="b"/>
      <c:overlay val="0"/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1" dirty="0"/>
              <a:t>“My approach to evaluating and managing of fever on cross-cover is evidence based”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My approach to evaluating and managing of fever on cross-cover is evidence based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6E-4A05-BECF-176FA4C3C2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6E-4A05-BECF-176FA4C3C2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6E-4A05-BECF-176FA4C3C2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6E-4A05-BECF-176FA4C3C2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6E-4A05-BECF-176FA4C3C2DA}"/>
              </c:ext>
            </c:extLst>
          </c:dPt>
          <c:dLbls>
            <c:dLbl>
              <c:idx val="0"/>
              <c:layout>
                <c:manualLayout>
                  <c:x val="0.24033349578511409"/>
                  <c:y val="7.37012095088326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E-4A05-BECF-176FA4C3C2DA}"/>
                </c:ext>
              </c:extLst>
            </c:dLbl>
            <c:dLbl>
              <c:idx val="4"/>
              <c:layout>
                <c:manualLayout>
                  <c:x val="-0.17654371472308372"/>
                  <c:y val="4.5357894531917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6E-4A05-BECF-176FA4C3C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</c:v>
                </c:pt>
                <c:pt idx="1">
                  <c:v>13.7</c:v>
                </c:pt>
                <c:pt idx="2">
                  <c:v>49.3</c:v>
                </c:pt>
                <c:pt idx="3">
                  <c:v>27.4</c:v>
                </c:pt>
                <c:pt idx="4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6E-4A05-BECF-176FA4C3C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70584" cy="482026"/>
          </a:xfrm>
          <a:prstGeom prst="rect">
            <a:avLst/>
          </a:prstGeom>
        </p:spPr>
        <p:txBody>
          <a:bodyPr vert="horz" lIns="94819" tIns="47409" rIns="94819" bIns="47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2"/>
            <a:ext cx="3170584" cy="482026"/>
          </a:xfrm>
          <a:prstGeom prst="rect">
            <a:avLst/>
          </a:prstGeom>
        </p:spPr>
        <p:txBody>
          <a:bodyPr vert="horz" lIns="94819" tIns="47409" rIns="94819" bIns="47409" rtlCol="0"/>
          <a:lstStyle>
            <a:lvl1pPr algn="r">
              <a:defRPr sz="1200"/>
            </a:lvl1pPr>
          </a:lstStyle>
          <a:p>
            <a:fld id="{7B9B107B-B9E5-4381-ABAC-D76B04439C9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9" tIns="47409" rIns="94819" bIns="474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5" y="4620251"/>
            <a:ext cx="5850835" cy="3780800"/>
          </a:xfrm>
          <a:prstGeom prst="rect">
            <a:avLst/>
          </a:prstGeom>
        </p:spPr>
        <p:txBody>
          <a:bodyPr vert="horz" lIns="94819" tIns="47409" rIns="94819" bIns="474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4"/>
            <a:ext cx="3170584" cy="482026"/>
          </a:xfrm>
          <a:prstGeom prst="rect">
            <a:avLst/>
          </a:prstGeom>
        </p:spPr>
        <p:txBody>
          <a:bodyPr vert="horz" lIns="94819" tIns="47409" rIns="94819" bIns="47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4"/>
            <a:ext cx="3170584" cy="482026"/>
          </a:xfrm>
          <a:prstGeom prst="rect">
            <a:avLst/>
          </a:prstGeom>
        </p:spPr>
        <p:txBody>
          <a:bodyPr vert="horz" lIns="94819" tIns="47409" rIns="94819" bIns="47409" rtlCol="0" anchor="b"/>
          <a:lstStyle>
            <a:lvl1pPr algn="r">
              <a:defRPr sz="1200"/>
            </a:lvl1pPr>
          </a:lstStyle>
          <a:p>
            <a:fld id="{DCAA8391-28F1-49A1-9AA9-48B3BCA0A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CE211-5ACC-415C-95AB-8F11E1B2A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1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Among patients overdiagnosed with CAP, antibiotics were started by EM clinicians in 76.1% (n=885/1163) of cases, respectively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interfaceregular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Endorsed by the National Quality Forum  https://nqfappservicesstorage.blob.core.windows.net/proddocs/27/Spring/2022/measures/3671/shared/3671.zip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interfaceregular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Imaging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terfaceregular"/>
              </a:rPr>
              <a:t>findgs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 acceptable in HMS</a:t>
            </a:r>
          </a:p>
          <a:p>
            <a:r>
              <a:rPr lang="en-US" sz="1200" dirty="0"/>
              <a:t>Air space density/opacity/disease, consolidation, infiltrate</a:t>
            </a:r>
          </a:p>
          <a:p>
            <a:r>
              <a:rPr lang="en-US" sz="1200" dirty="0"/>
              <a:t>Aspiration/aspiration pneumonia</a:t>
            </a:r>
          </a:p>
          <a:p>
            <a:r>
              <a:rPr lang="en-US" sz="1200" dirty="0"/>
              <a:t>Abscess, cavitation, loculations</a:t>
            </a:r>
          </a:p>
          <a:p>
            <a:r>
              <a:rPr lang="en-US" sz="1200" dirty="0"/>
              <a:t>Pneumonia, infection</a:t>
            </a:r>
          </a:p>
          <a:p>
            <a:r>
              <a:rPr lang="en-US" sz="1200" dirty="0"/>
              <a:t>Ground glass, nodular airspace disease</a:t>
            </a:r>
          </a:p>
          <a:p>
            <a:r>
              <a:rPr lang="en-US" sz="1200" dirty="0"/>
              <a:t>“cannot rule out pneumonia”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8391-28F1-49A1-9AA9-48B3BCA0A5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shown on this slide, the criteria for persons receiving 5 days or more of antibacterial therapy are consistent with the ATS/IDSA guidelines.</a:t>
            </a:r>
          </a:p>
          <a:p>
            <a:endParaRPr lang="en-US" dirty="0"/>
          </a:p>
          <a:p>
            <a:r>
              <a:rPr lang="en-US" dirty="0"/>
              <a:t>Thus we believe the tier assignments for this group of patients should not be controversial –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D68BA-5405-465C-97F1-FF557EA72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13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is the appropriate duration of therapy for persons with viral pneumonia?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READ the SLIDE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In addition, we believe that it is relevant that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 marL="342881" indent="-342881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175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EPIC study found that a bacterial pathogen was identified in only 11% of 1777 patients not receiving ICU-level care, in contrast a viral pathogen was identified in 24% of these patients while no pathogen could be detected in 64% of patients.</a:t>
            </a:r>
          </a:p>
          <a:p>
            <a:pPr>
              <a:spcAft>
                <a:spcPts val="600"/>
              </a:spcAft>
              <a:tabLst>
                <a:tab pos="457175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881" indent="-342881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175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Antibiotics are often initiated in patients who have low evidence for having community-acquired pneumonia.  For example, in a recent study possible community-acquired pneumonia, all clinical signs associated with pneumonia were normal for 18.7% of 9540 patients who received antibiotic therapy. </a:t>
            </a:r>
            <a:r>
              <a:rPr lang="en-US" sz="18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(7)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Pause for questions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---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ATS/IDSA 2019</a:t>
            </a:r>
          </a:p>
          <a:p>
            <a:pPr>
              <a:lnSpc>
                <a:spcPct val="150000"/>
              </a:lnSpc>
            </a:pPr>
            <a:r>
              <a:rPr lang="en-US" dirty="0"/>
              <a:t>“As recent data supporting antibiotic administration for &lt;5 days are scant, on a risk–benefit basis we recommend treating for a minimum of 5 days, even if the patient has reached clinical stability before 5 days.”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2"/>
                </a:solidFill>
                <a:latin typeface="+mj-lt"/>
              </a:rPr>
              <a:t>Metlay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JP et al.</a:t>
            </a:r>
            <a:r>
              <a:rPr lang="fr-FR" b="1" dirty="0">
                <a:solidFill>
                  <a:schemeClr val="tx2"/>
                </a:solidFill>
                <a:latin typeface="+mj-lt"/>
              </a:rPr>
              <a:t>.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Am J Respir Crit Care Med.  2019; 200:e45-e67.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D68BA-5405-465C-97F1-FF557EA72E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dvOT863180fb"/>
              </a:rPr>
              <a:t>prefer cephalexin because its</a:t>
            </a:r>
          </a:p>
          <a:p>
            <a:pPr algn="l"/>
            <a:r>
              <a:rPr lang="en-US" sz="1800" b="0" i="0" u="none" strike="noStrike" baseline="0" dirty="0">
                <a:latin typeface="AdvOT863180fb"/>
              </a:rPr>
              <a:t>susceptibility can more feasibly be approximated compared with</a:t>
            </a:r>
          </a:p>
          <a:p>
            <a:pPr algn="l"/>
            <a:r>
              <a:rPr lang="en-US" sz="1800" b="0" i="0" u="none" strike="noStrike" baseline="0" dirty="0">
                <a:latin typeface="AdvOT863180fb"/>
              </a:rPr>
              <a:t>that of cefazolin in blood isolates (MIC 2 mg/L) for institutions</a:t>
            </a:r>
          </a:p>
          <a:p>
            <a:pPr algn="l"/>
            <a:r>
              <a:rPr lang="en-US" sz="1800" b="0" i="0" u="none" strike="noStrike" baseline="0" dirty="0">
                <a:latin typeface="AdvOT863180fb"/>
              </a:rPr>
              <a:t>that rely on automated susceptibility panels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8391-28F1-49A1-9AA9-48B3BCA0A5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9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decision on timing of switch to oral antibiotic therapy as well as time of discharge was also left to the discretion of the treating physician </a:t>
            </a:r>
          </a:p>
          <a:p>
            <a:endParaRPr lang="en-US" dirty="0"/>
          </a:p>
          <a:p>
            <a:r>
              <a:rPr lang="en-US" dirty="0"/>
              <a:t>Clinical Infectious Diseases, ciy1054, https://doi.org/10.1093/cid/ciy1054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Symbol" panose="05050102010706020507" pitchFamily="18" charset="2"/>
              </a:rPr>
              <a:t>If completing with oral agents, use high dose or highly available oral antibiotics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CE211-5ACC-415C-95AB-8F11E1B2A97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6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Severe infection: patients who have failed incision and drainage plus oral antibiotics or those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systemic signs of infection such as SIRS or immunocompromised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8A3C5-F814-4EA0-A0E6-26A178CF46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7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34 VA sites – 2016-2017Unnecessary anti-pseudomonal therapy in VA MUE excluded patients with </a:t>
            </a:r>
            <a:r>
              <a:rPr lang="en-US" dirty="0" err="1"/>
              <a:t>qSOFA</a:t>
            </a:r>
            <a:r>
              <a:rPr lang="en-US" dirty="0"/>
              <a:t> &gt;1 or on vasopressors</a:t>
            </a:r>
          </a:p>
          <a:p>
            <a:endParaRPr lang="en-US" dirty="0"/>
          </a:p>
          <a:p>
            <a:r>
              <a:rPr lang="en-US" dirty="0"/>
              <a:t>Inclusion:</a:t>
            </a:r>
          </a:p>
          <a:p>
            <a:pPr lvl="0"/>
            <a:r>
              <a:rPr lang="en-US" dirty="0"/>
              <a:t>First hospitalization within study period with SSTI ICD-10-CM code:  </a:t>
            </a:r>
          </a:p>
          <a:p>
            <a:pPr lvl="1"/>
            <a:r>
              <a:rPr lang="en-US" dirty="0"/>
              <a:t>L02.X Cutaneous abscess, furuncle, carbuncle</a:t>
            </a:r>
          </a:p>
          <a:p>
            <a:pPr lvl="1"/>
            <a:r>
              <a:rPr lang="en-US" dirty="0"/>
              <a:t>L03.X Cellulitis and lymphangitis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exclusion:</a:t>
            </a:r>
          </a:p>
          <a:p>
            <a:r>
              <a:rPr lang="en-US" dirty="0"/>
              <a:t>Antibiotics for non-SSTI indication</a:t>
            </a:r>
          </a:p>
          <a:p>
            <a:r>
              <a:rPr lang="en-US" dirty="0"/>
              <a:t>Severe immunosuppression</a:t>
            </a:r>
          </a:p>
          <a:p>
            <a:r>
              <a:rPr lang="en-US" dirty="0"/>
              <a:t>Complicated SSTI*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Surgical site infection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Chronic wound infection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SSTI involving 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SSTI involving rectal or genital region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Human or animal-bite related SSTI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SSTI related to foreign bodies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Necrotizing SSTI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Deep tissue infection / </a:t>
            </a:r>
            <a:r>
              <a:rPr lang="en-US" sz="1200" dirty="0" err="1"/>
              <a:t>involvemen</a:t>
            </a:r>
            <a:endParaRPr lang="en-US" dirty="0"/>
          </a:p>
          <a:p>
            <a:r>
              <a:rPr lang="en-US" dirty="0"/>
              <a:t>Transfer in or out of VA hospital </a:t>
            </a:r>
          </a:p>
          <a:p>
            <a:r>
              <a:rPr lang="en-US" dirty="0"/>
              <a:t>Mortality within 5 days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8391-28F1-49A1-9AA9-48B3BCA0A5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8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8391-28F1-49A1-9AA9-48B3BCA0A5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97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09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5334" y="184150"/>
            <a:ext cx="2709333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184150"/>
            <a:ext cx="7947378" cy="614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74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76200"/>
            <a:ext cx="11480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20802" y="6356352"/>
            <a:ext cx="843280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401" y="1219200"/>
            <a:ext cx="558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299201" y="1219200"/>
            <a:ext cx="558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69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697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6200"/>
            <a:ext cx="108373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5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69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631950"/>
            <a:ext cx="5328356" cy="4692650"/>
          </a:xfrm>
        </p:spPr>
        <p:txBody>
          <a:bodyPr/>
          <a:lstStyle>
            <a:lvl1pPr marL="342900" indent="-342900">
              <a:buSzPct val="150000"/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1631950"/>
            <a:ext cx="5328356" cy="4692650"/>
          </a:xfrm>
        </p:spPr>
        <p:txBody>
          <a:bodyPr/>
          <a:lstStyle>
            <a:lvl1pPr marL="342900" indent="-342900">
              <a:buSzPct val="150000"/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73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4468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15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28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53" y="76200"/>
            <a:ext cx="11365992" cy="1111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53" y="1466850"/>
            <a:ext cx="11365991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03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196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346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218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5334" y="184150"/>
            <a:ext cx="2709333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184150"/>
            <a:ext cx="7947378" cy="614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915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810522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4678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5267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912" y="1458913"/>
            <a:ext cx="5591763" cy="5029200"/>
          </a:xfrm>
        </p:spPr>
        <p:txBody>
          <a:bodyPr/>
          <a:lstStyle>
            <a:lvl1pPr marL="342900" indent="-342900">
              <a:buSzPct val="150000"/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299" y="1458913"/>
            <a:ext cx="5593644" cy="5029200"/>
          </a:xfrm>
        </p:spPr>
        <p:txBody>
          <a:bodyPr/>
          <a:lstStyle>
            <a:lvl1pPr marL="342900" indent="-342900">
              <a:buSzPct val="150000"/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132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33439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6826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046" y="1626379"/>
            <a:ext cx="10363200" cy="1362075"/>
          </a:xfrm>
        </p:spPr>
        <p:txBody>
          <a:bodyPr anchor="t"/>
          <a:lstStyle>
            <a:lvl1pPr algn="ctr">
              <a:defRPr sz="36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046" y="3429000"/>
            <a:ext cx="10363200" cy="1500187"/>
          </a:xfrm>
        </p:spPr>
        <p:txBody>
          <a:bodyPr anchor="ctr" anchorCtr="0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279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752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3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12781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2310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3753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0904" y="184151"/>
            <a:ext cx="2841037" cy="6303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913" y="184151"/>
            <a:ext cx="8344370" cy="6303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764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3" y="184151"/>
            <a:ext cx="11326519" cy="1065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5912" y="1458913"/>
            <a:ext cx="11366029" cy="50292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84671202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3" y="184151"/>
            <a:ext cx="11326519" cy="1065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912" y="1458913"/>
            <a:ext cx="5591763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8299" y="1458913"/>
            <a:ext cx="5593644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24537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3" y="184151"/>
            <a:ext cx="11326519" cy="1065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5912" y="1458913"/>
            <a:ext cx="5591763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18299" y="1458913"/>
            <a:ext cx="5593644" cy="502920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32107724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5912" y="184151"/>
            <a:ext cx="11366029" cy="630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976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3" y="184151"/>
            <a:ext cx="11326519" cy="1065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5912" y="1458913"/>
            <a:ext cx="5591763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299" y="1458913"/>
            <a:ext cx="5593644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315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631950"/>
            <a:ext cx="5328356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1631950"/>
            <a:ext cx="5328356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155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3" y="184151"/>
            <a:ext cx="11326519" cy="1065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5912" y="1458913"/>
            <a:ext cx="11366029" cy="50292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9561604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594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085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640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828800"/>
            <a:ext cx="5328356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1828800"/>
            <a:ext cx="5328356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717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678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78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984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07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58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868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3239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5334" y="228600"/>
            <a:ext cx="2709333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228600"/>
            <a:ext cx="7947378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249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1551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999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691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631950"/>
            <a:ext cx="5328356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1631950"/>
            <a:ext cx="5328356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350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7982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84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139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67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633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951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714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5334" y="184150"/>
            <a:ext cx="2709333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184150"/>
            <a:ext cx="7947378" cy="614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095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76200"/>
            <a:ext cx="11480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20802" y="6356352"/>
            <a:ext cx="843280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401" y="1219200"/>
            <a:ext cx="558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299201" y="1219200"/>
            <a:ext cx="558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3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9453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754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451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432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631950"/>
            <a:ext cx="5328356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1631950"/>
            <a:ext cx="5328356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5428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83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56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65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170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036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3876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5140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5334" y="184150"/>
            <a:ext cx="2709333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184150"/>
            <a:ext cx="7947378" cy="614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204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76200"/>
            <a:ext cx="11480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20802" y="6356352"/>
            <a:ext cx="843280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401" y="1219200"/>
            <a:ext cx="558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299201" y="1219200"/>
            <a:ext cx="558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2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4708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24" y="1466850"/>
            <a:ext cx="11357083" cy="4857750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46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0354"/>
            <a:ext cx="10363200" cy="1362075"/>
          </a:xfrm>
        </p:spPr>
        <p:txBody>
          <a:bodyPr anchor="ctr" anchorCtr="0"/>
          <a:lstStyle>
            <a:lvl1pPr algn="ctr">
              <a:defRPr sz="36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3429001"/>
            <a:ext cx="10363200" cy="1500187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13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2547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631950"/>
            <a:ext cx="5328356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1631950"/>
            <a:ext cx="5328356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308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9140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6889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233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41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981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65045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5334" y="184150"/>
            <a:ext cx="2709333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184150"/>
            <a:ext cx="7947378" cy="614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1550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76200"/>
            <a:ext cx="11480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20802" y="6356352"/>
            <a:ext cx="843280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401" y="1219200"/>
            <a:ext cx="558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299201" y="1219200"/>
            <a:ext cx="558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1826-52D1-6084-FDF9-4F6BAA8B6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643E2-87DB-AFB7-C11C-938532326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69B76-AB2F-A98F-7694-400321EC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8FC9-3362-48D1-C7E6-27D3CFF0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9993A-C1C5-2314-7228-19AB549F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438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B7C2-1FAA-087E-F5A2-02498CDA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FDD13-7712-DF91-C24E-E9A8A7BC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294ED-3486-29E4-D560-196DF212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ABEE3-6C10-31F7-5A2F-FE8B7D7C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9A481-E04C-56C5-1CD8-4988CB16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96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6D98-CCBD-52B3-718C-AE21D005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825D8-28F0-396F-D9B6-C86D842D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E7E19-BAF5-C30F-F96D-F3CABE0D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CE3B5-CF96-50B8-1B7B-BC6F66E5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F552-F482-C84F-BD46-525B988E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677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8B28B-45A2-D98C-3F01-28769163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2EF4-C627-F22A-D79F-741D231F6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D4643-E3E3-0243-C2AC-976E1CA3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47F98-6FC0-4954-0A52-492FCE5F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94E08-8131-3263-F1DF-2EB9D91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943F3-BA76-B4B3-162D-154723B2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67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5CF3-44EA-E19C-7C52-3D768518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2A192-F439-4244-2EFD-FB68E9178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A29FE-9750-FD90-09CE-4F60A2727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D897B-931B-21D0-FD93-3A4396703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45598-1489-53E1-ABEB-B99366E1E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88FB2-9DA8-41AE-A1E1-C26A56E1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ED19F-1239-0895-C208-E66BF883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238F0-4F58-187B-F858-9E1FE48C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22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DEA9-446B-E1B2-C103-0E512481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BFC30-2509-C585-92D8-1D7E37EF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330FB-C5FC-209D-0EF3-A2D7314F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82155-AB7F-681E-5E90-8465CCF7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58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12688-2277-5410-7D3A-15C61B6F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D4AFA-7C72-CD8D-1FEC-9359CB65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DB8D7-F380-A889-39C8-90DE155D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923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21FA-E3F0-8F7B-B34E-E808E1EB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345C-6047-8A50-AE17-DADDEEC2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E0E29-1E3F-C8EE-ED5F-3D4A53A05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6178E-01AC-0795-520C-9093DD22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DC1BD-C9E5-B89C-9135-9AF2BDE1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E26C4-A361-734B-5A72-3EC68BAB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21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AAA0-C110-0873-70DD-2122CB73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C15AC-3FA6-6381-D1DA-426CD7D94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B7405-6357-60EC-1515-64AED0285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01F4F-0F1E-87A7-BEE4-9CD608B8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67BDF-1F00-E381-4D31-EF44F757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2C837-865C-6194-CE79-8E09D04A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182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F830-447C-D4C2-356F-F54AD1E2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A662F-F468-82A4-8C65-5B973EA2A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2981D-4126-40C2-15E7-CFD910FC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F2288-CE76-9688-5B9F-567C6958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07750-4098-E6CE-DEEC-2ACB47B0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8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70C17-29CA-6684-06C4-AACE1B96B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49D8F-41E7-B445-EFBF-8EB20DE05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A234C-434E-F5E8-B091-E4BA0783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9701-7D44-E4C8-36AF-D1F2E051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E67B3-777F-16FD-1C5A-4B06D3A3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76200"/>
            <a:ext cx="1083733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4" y="1466850"/>
            <a:ext cx="10837333" cy="485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3"/>
            <a:r>
              <a:rPr lang="en-US" altLang="en-US" dirty="0"/>
              <a:t>Fifth level</a:t>
            </a:r>
          </a:p>
        </p:txBody>
      </p:sp>
      <p:sp>
        <p:nvSpPr>
          <p:cNvPr id="1294340" name="Rectangle 4"/>
          <p:cNvSpPr>
            <a:spLocks noChangeArrowheads="1"/>
          </p:cNvSpPr>
          <p:nvPr/>
        </p:nvSpPr>
        <p:spPr bwMode="auto">
          <a:xfrm>
            <a:off x="775171" y="1295400"/>
            <a:ext cx="10641659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6914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Arial" panose="020B0604020202020204" pitchFamily="34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-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+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184150"/>
            <a:ext cx="1083733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4" y="1631950"/>
            <a:ext cx="10837333" cy="4692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1284" name="Rectangle 4"/>
          <p:cNvSpPr>
            <a:spLocks noChangeArrowheads="1"/>
          </p:cNvSpPr>
          <p:nvPr/>
        </p:nvSpPr>
        <p:spPr bwMode="auto">
          <a:xfrm>
            <a:off x="775171" y="1409700"/>
            <a:ext cx="10641659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7684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Monotype Sort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-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+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5913" y="184151"/>
            <a:ext cx="11326519" cy="1065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5912" y="1458913"/>
            <a:ext cx="11366029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 flipV="1">
            <a:off x="483542" y="1343028"/>
            <a:ext cx="11243733" cy="1111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728648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Monotype Sorts" pitchFamily="2" charset="2"/>
        <a:buChar char="l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-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+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228600"/>
            <a:ext cx="108373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4" y="1828800"/>
            <a:ext cx="10837333" cy="449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75171" y="1454150"/>
            <a:ext cx="10641659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8985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Monotype Sort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-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+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76200"/>
            <a:ext cx="1083733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4" y="1466850"/>
            <a:ext cx="10837333" cy="485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3"/>
            <a:r>
              <a:rPr lang="en-US" altLang="en-US" dirty="0"/>
              <a:t>Fifth level</a:t>
            </a:r>
          </a:p>
        </p:txBody>
      </p:sp>
      <p:sp>
        <p:nvSpPr>
          <p:cNvPr id="1294340" name="Rectangle 4"/>
          <p:cNvSpPr>
            <a:spLocks noChangeArrowheads="1"/>
          </p:cNvSpPr>
          <p:nvPr/>
        </p:nvSpPr>
        <p:spPr bwMode="auto">
          <a:xfrm>
            <a:off x="775171" y="1295400"/>
            <a:ext cx="10641659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3674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Arial" panose="020B0604020202020204" pitchFamily="34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-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+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76200"/>
            <a:ext cx="1083733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4" y="1466850"/>
            <a:ext cx="10837333" cy="485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3"/>
            <a:r>
              <a:rPr lang="en-US" altLang="en-US" dirty="0"/>
              <a:t>Fifth level</a:t>
            </a:r>
          </a:p>
        </p:txBody>
      </p:sp>
      <p:sp>
        <p:nvSpPr>
          <p:cNvPr id="1294340" name="Rectangle 4"/>
          <p:cNvSpPr>
            <a:spLocks noChangeArrowheads="1"/>
          </p:cNvSpPr>
          <p:nvPr/>
        </p:nvSpPr>
        <p:spPr bwMode="auto">
          <a:xfrm>
            <a:off x="775171" y="1295400"/>
            <a:ext cx="10641659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8279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Arial" panose="020B0604020202020204" pitchFamily="34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-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+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76200"/>
            <a:ext cx="1083733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4" y="1466850"/>
            <a:ext cx="10837333" cy="485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3"/>
            <a:r>
              <a:rPr lang="en-US" altLang="en-US" dirty="0"/>
              <a:t>Fifth level</a:t>
            </a:r>
          </a:p>
        </p:txBody>
      </p:sp>
      <p:sp>
        <p:nvSpPr>
          <p:cNvPr id="1294340" name="Rectangle 4"/>
          <p:cNvSpPr>
            <a:spLocks noChangeArrowheads="1"/>
          </p:cNvSpPr>
          <p:nvPr/>
        </p:nvSpPr>
        <p:spPr bwMode="auto">
          <a:xfrm>
            <a:off x="775171" y="1295400"/>
            <a:ext cx="10641659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298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Arial" panose="020B0604020202020204" pitchFamily="34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-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+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DCDA6-FD1C-9588-CB2E-F6A7D8D3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8061-9C88-4342-53DE-6798DD2C3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6DB63-9683-63FA-D598-5B32911AA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4C9C1-4FB4-4836-8ED3-C1F62D891CD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C190D-7FA7-825D-C135-F3A201280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75049-88CB-F36D-3ECE-AE167FDFC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64D9-1463-44A6-A2C9-4F38C012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cid/ciad527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+mn-lt"/>
              </a:rPr>
              <a:t>Antimicrobial Stewardship:  </a:t>
            </a:r>
            <a:br>
              <a:rPr lang="en-US" sz="4400" b="1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4400" b="1" i="0" dirty="0">
                <a:solidFill>
                  <a:srgbClr val="000000"/>
                </a:solidFill>
                <a:effectLst/>
                <a:latin typeface="+mn-lt"/>
              </a:rPr>
              <a:t>ID in Seconds</a:t>
            </a:r>
            <a:endParaRPr lang="en-US" sz="4400" b="1" dirty="0">
              <a:latin typeface="+mn-lt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22400" y="3886200"/>
            <a:ext cx="9690100" cy="238760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Matthew B. Goetz, MD; Chris Graber, MD, MPH; Simon Wu, MD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 Greater Los Angeles Healthcare System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David Geffen School of Medicine at UCLA, Los Angeles, CA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5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E79283-23F8-AE2A-8322-139F97D9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9" y="174171"/>
            <a:ext cx="11597517" cy="650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14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FA4A-F87D-00A2-7C7F-8DCBF1AD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63" y="76200"/>
            <a:ext cx="9713462" cy="1111250"/>
          </a:xfrm>
        </p:spPr>
        <p:txBody>
          <a:bodyPr/>
          <a:lstStyle/>
          <a:p>
            <a:pPr lvl="1"/>
            <a:r>
              <a:rPr lang="en-US" dirty="0"/>
              <a:t>What is the appropriate duration of therapy for persons with viral pneumonia?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BEAC-2256-3666-7D68-464689BC3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400" dirty="0" bmk=""/>
              <a:t>ATS/IDSA:  2019 CAP guidelines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/>
              <a:t>Antibiotic therapy should be continued until the patient achieves stability and for no less than a total of 5 days</a:t>
            </a:r>
            <a:endParaRPr lang="en-US" altLang="en-US" sz="20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000" dirty="0" bmk=""/>
              <a:t>Influenza if </a:t>
            </a:r>
            <a:r>
              <a:rPr lang="en-US" altLang="en-US" sz="2000" dirty="0" bmk="_Hlk129849364"/>
              <a:t>no evidence of  bacterial infection &amp; clinically stable, “</a:t>
            </a:r>
            <a:r>
              <a:rPr lang="en-US" altLang="en-US" sz="2000" i="1" u="sng" dirty="0" bmk="_Hlk129849364"/>
              <a:t>consideration</a:t>
            </a:r>
            <a:r>
              <a:rPr lang="en-US" altLang="en-US" sz="2000" dirty="0" bmk="_Hlk129849364"/>
              <a:t> could be given to earlier discontinuation of antibiotic treatment at 48 to 72 hours.”</a:t>
            </a:r>
            <a:r>
              <a:rPr lang="en-US" altLang="en-US" sz="2000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400" dirty="0"/>
              <a:t>NIH COVID GL: “antibiotic use should be reassessed daily.”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000" dirty="0"/>
              <a:t>Multiple studies show no benefit of antibiotics for COVID pneumonia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400" dirty="0"/>
              <a:t>Two RCTs have demonstrated non-inferiority of 3 vs 8 days of therapy for clinically stable non-immunosuppressed patients.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400" dirty="0"/>
              <a:t>Draft ATS/IDSA CP GL:  To be determined….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38B1FF1-2A45-D08A-FE44-D1349E6E6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D4225A-F834-40AE-D36F-61C13BC8ED41}"/>
              </a:ext>
            </a:extLst>
          </p:cNvPr>
          <p:cNvSpPr/>
          <p:nvPr/>
        </p:nvSpPr>
        <p:spPr>
          <a:xfrm>
            <a:off x="762000" y="6404563"/>
            <a:ext cx="10837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err="1"/>
              <a:t>Metlay</a:t>
            </a:r>
            <a:r>
              <a:rPr lang="en-US" sz="1000" b="1" dirty="0"/>
              <a:t> JP et al.. Am J Respir Crit Care Med.  2019; 200:e45-e67. </a:t>
            </a:r>
            <a:r>
              <a:rPr lang="en-US" sz="1000" b="1" dirty="0" err="1"/>
              <a:t>el</a:t>
            </a:r>
            <a:r>
              <a:rPr lang="en-US" sz="1000" b="1" dirty="0"/>
              <a:t> Moussaoui R, et al. BMJ. 2006;332(7554):1355.  Dinh A, et al. Lancet. 2021;397(10280):1195-203.  https://files.covid19treatmentguidelines.nih.gov/guidelines/covid19treatmentguidelines.pdf accessed 4/21/2013.  </a:t>
            </a:r>
          </a:p>
        </p:txBody>
      </p:sp>
    </p:spTree>
    <p:extLst>
      <p:ext uri="{BB962C8B-B14F-4D97-AF65-F5344CB8AC3E}">
        <p14:creationId xmlns:p14="http://schemas.microsoft.com/office/powerpoint/2010/main" val="306852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6B36-AB9B-896B-9362-FE7F9D01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</a:t>
            </a:r>
            <a:r>
              <a:rPr lang="en-US" dirty="0" err="1"/>
              <a:t>Overdiagnosing</a:t>
            </a:r>
            <a:r>
              <a:rPr lang="en-US" dirty="0"/>
              <a:t> </a:t>
            </a:r>
            <a:r>
              <a:rPr lang="en-US" dirty="0">
                <a:sym typeface="Average"/>
              </a:rPr>
              <a:t>Urinary Tract Infections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D8CAF-9374-16F3-0ABE-6E46BDBC3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70332"/>
            <a:ext cx="5328356" cy="46926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highlight>
                  <a:srgbClr val="FFFF00"/>
                </a:highlight>
                <a:sym typeface="Average"/>
              </a:rPr>
              <a:t>Definition of Urinary Tract Infection</a:t>
            </a:r>
          </a:p>
          <a:p>
            <a:r>
              <a:rPr lang="en-US" sz="2400" dirty="0">
                <a:sym typeface="Average"/>
              </a:rPr>
              <a:t>Positive urine culture </a:t>
            </a:r>
            <a:r>
              <a:rPr lang="en-US" sz="2400" i="1" u="sng" dirty="0">
                <a:sym typeface="Average"/>
              </a:rPr>
              <a:t>plus</a:t>
            </a:r>
            <a:r>
              <a:rPr lang="en-US" sz="2400" dirty="0">
                <a:sym typeface="Average"/>
              </a:rPr>
              <a:t> any:</a:t>
            </a:r>
          </a:p>
          <a:p>
            <a:r>
              <a:rPr lang="en-US" sz="2000" dirty="0">
                <a:sym typeface="Average"/>
              </a:rPr>
              <a:t>Signs</a:t>
            </a:r>
          </a:p>
          <a:p>
            <a:pPr lvl="1"/>
            <a:r>
              <a:rPr lang="en-US" sz="1600" dirty="0">
                <a:sym typeface="Average"/>
              </a:rPr>
              <a:t>Suprapubic/Costovertebral tenderness</a:t>
            </a:r>
          </a:p>
          <a:p>
            <a:pPr lvl="1"/>
            <a:r>
              <a:rPr lang="en-US" sz="1600" dirty="0">
                <a:sym typeface="Average"/>
              </a:rPr>
              <a:t>Acute hematuria</a:t>
            </a:r>
          </a:p>
          <a:p>
            <a:pPr lvl="1"/>
            <a:r>
              <a:rPr lang="en-US" sz="1600" dirty="0">
                <a:sym typeface="Average"/>
              </a:rPr>
              <a:t>Fever</a:t>
            </a:r>
          </a:p>
          <a:p>
            <a:r>
              <a:rPr lang="en-US" sz="2000" dirty="0">
                <a:sym typeface="Average"/>
              </a:rPr>
              <a:t>Symptoms</a:t>
            </a:r>
          </a:p>
          <a:p>
            <a:pPr lvl="1"/>
            <a:r>
              <a:rPr lang="en-US" sz="1600" dirty="0">
                <a:sym typeface="Average"/>
              </a:rPr>
              <a:t>Dysuria</a:t>
            </a:r>
          </a:p>
          <a:p>
            <a:pPr lvl="1"/>
            <a:r>
              <a:rPr lang="en-US" sz="1600" dirty="0">
                <a:sym typeface="Average"/>
              </a:rPr>
              <a:t>Urinary Frequency/Urgency</a:t>
            </a:r>
          </a:p>
          <a:p>
            <a:pPr lvl="1"/>
            <a:r>
              <a:rPr lang="en-US" sz="1600" dirty="0">
                <a:sym typeface="Average"/>
              </a:rPr>
              <a:t>Suprapubic/costovertebral Pain</a:t>
            </a:r>
          </a:p>
          <a:p>
            <a:r>
              <a:rPr lang="en-US" sz="2000" dirty="0">
                <a:sym typeface="Average"/>
              </a:rPr>
              <a:t>New onset mental </a:t>
            </a:r>
            <a:r>
              <a:rPr lang="en-US" sz="1600" dirty="0">
                <a:sym typeface="Average"/>
              </a:rPr>
              <a:t>status </a:t>
            </a:r>
            <a:r>
              <a:rPr lang="en-US" sz="2000" dirty="0">
                <a:sym typeface="Average"/>
              </a:rPr>
              <a:t>change with: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  WBC</a:t>
            </a:r>
            <a:r>
              <a:rPr lang="en-US" sz="1600" dirty="0">
                <a:sym typeface="Average"/>
              </a:rPr>
              <a:t>, hypotension or ≥2 SIRS criteria</a:t>
            </a:r>
          </a:p>
          <a:p>
            <a:r>
              <a:rPr lang="en-US" sz="2000" dirty="0"/>
              <a:t>Spinal cord injury patients only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 spasticity, autonomic dysreflexia</a:t>
            </a:r>
            <a:endParaRPr lang="en-US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EAB3C7-FE59-A8BE-57FA-EE8978161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7272" y="1470332"/>
            <a:ext cx="5692181" cy="304941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highlight>
                  <a:srgbClr val="FFFF00"/>
                </a:highlight>
              </a:rPr>
              <a:t>Frequency of Overdiagnosis</a:t>
            </a:r>
          </a:p>
          <a:p>
            <a:r>
              <a:rPr lang="en-US" sz="2400" dirty="0"/>
              <a:t>Michigan – 46 hospitals</a:t>
            </a:r>
          </a:p>
          <a:p>
            <a:pPr lvl="1"/>
            <a:r>
              <a:rPr lang="en-US" sz="2000" dirty="0"/>
              <a:t>83% of asymptomatic bacteriuria (ASB)  pts received 7 days of antibiotics</a:t>
            </a:r>
          </a:p>
          <a:p>
            <a:pPr lvl="1"/>
            <a:r>
              <a:rPr lang="en-US" sz="2000" dirty="0"/>
              <a:t>Rx </a:t>
            </a:r>
            <a:r>
              <a:rPr lang="en-US" sz="2000" dirty="0" err="1"/>
              <a:t>a/w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 LOS, adverse events</a:t>
            </a:r>
          </a:p>
          <a:p>
            <a:r>
              <a:rPr lang="en-US" sz="2400" dirty="0"/>
              <a:t>VA 25 hospitals</a:t>
            </a:r>
          </a:p>
          <a:p>
            <a:pPr lvl="1"/>
            <a:r>
              <a:rPr lang="en-US" sz="2000" dirty="0"/>
              <a:t>57% of ASB pts with received 10 days of antibiotics for that indication only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8401BF0-1851-9F24-B17B-BC244368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86" y="6374212"/>
            <a:ext cx="5238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333333"/>
                </a:solidFill>
                <a:latin typeface="+mn-lt"/>
              </a:rPr>
              <a:t>Nicolle  LE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, 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et al.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Clin. Infect Dis.  2019; 68:1611-1615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/>
                </a:solidFill>
              </a:rPr>
              <a:t>Hooton TM et al,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</a:rPr>
              <a:t>Clin. Infect Dis.</a:t>
            </a:r>
            <a:r>
              <a:rPr lang="en-US" sz="1200" b="1" dirty="0">
                <a:solidFill>
                  <a:schemeClr val="tx2"/>
                </a:solidFill>
              </a:rPr>
              <a:t> 2010;50:625.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n-lt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606F9BD-2A17-1A9C-6F03-A0599BE72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588" y="6401477"/>
            <a:ext cx="4941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Petty LA et al.  JAMA Int Med. 2019; 179:1519-1527.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000000"/>
                </a:solidFill>
              </a:rPr>
              <a:t>Spivak ES et al.. Clin Infect Dis. 2017; 65:910=917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19B787-0950-34A4-09B3-ACF59CA09738}"/>
              </a:ext>
            </a:extLst>
          </p:cNvPr>
          <p:cNvGrpSpPr/>
          <p:nvPr/>
        </p:nvGrpSpPr>
        <p:grpSpPr>
          <a:xfrm>
            <a:off x="9224722" y="4703365"/>
            <a:ext cx="2702694" cy="1636908"/>
            <a:chOff x="7296958" y="4545874"/>
            <a:chExt cx="2566745" cy="15993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62DF0C-D062-666D-8766-49252AEA4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2886"/>
            <a:stretch/>
          </p:blipFill>
          <p:spPr>
            <a:xfrm>
              <a:off x="7296958" y="4776006"/>
              <a:ext cx="1463865" cy="13692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FAC224-249C-7882-E338-2C2AF2942030}"/>
                </a:ext>
              </a:extLst>
            </p:cNvPr>
            <p:cNvSpPr txBox="1"/>
            <p:nvPr/>
          </p:nvSpPr>
          <p:spPr>
            <a:xfrm>
              <a:off x="7715403" y="4545874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UTI</a:t>
              </a:r>
              <a:endParaRPr lang="en-US" b="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652837-B006-F66A-AB91-22EDDE4DA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140"/>
            <a:stretch/>
          </p:blipFill>
          <p:spPr>
            <a:xfrm>
              <a:off x="8407742" y="4749881"/>
              <a:ext cx="1455961" cy="13692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4215D4-719D-CDB5-8BB8-5BB337A2372B}"/>
                </a:ext>
              </a:extLst>
            </p:cNvPr>
            <p:cNvSpPr txBox="1"/>
            <p:nvPr/>
          </p:nvSpPr>
          <p:spPr>
            <a:xfrm>
              <a:off x="8981822" y="455447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ASB</a:t>
              </a:r>
              <a:endParaRPr lang="en-US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993F9C-751B-3385-18D5-8F36299C4845}"/>
              </a:ext>
            </a:extLst>
          </p:cNvPr>
          <p:cNvSpPr txBox="1"/>
          <p:nvPr/>
        </p:nvSpPr>
        <p:spPr>
          <a:xfrm>
            <a:off x="6399339" y="4625015"/>
            <a:ext cx="2545287" cy="1749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067"/>
              </a:spcAft>
            </a:pPr>
            <a:r>
              <a:rPr lang="en-US" sz="1400" b="1" dirty="0">
                <a:highlight>
                  <a:srgbClr val="FFFF00"/>
                </a:highlight>
              </a:rPr>
              <a:t>Prevalence of Pyuria</a:t>
            </a:r>
          </a:p>
          <a:p>
            <a:pPr marL="174625" lvl="1" indent="-17145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2003425" algn="ctr"/>
                <a:tab pos="2803525" algn="l"/>
                <a:tab pos="3143250" algn="l"/>
                <a:tab pos="4972050" algn="ctr"/>
                <a:tab pos="7721600" algn="ctr"/>
              </a:tabLst>
            </a:pPr>
            <a:r>
              <a:rPr lang="en-US" sz="1200" b="1" dirty="0"/>
              <a:t>Young women	32%</a:t>
            </a:r>
          </a:p>
          <a:p>
            <a:pPr marL="174625" lvl="1" indent="-17145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2003425" algn="ctr"/>
                <a:tab pos="2803525" algn="l"/>
                <a:tab pos="3143250" algn="l"/>
                <a:tab pos="4972050" algn="ctr"/>
                <a:tab pos="7721600" algn="ctr"/>
              </a:tabLst>
            </a:pPr>
            <a:r>
              <a:rPr lang="en-US" sz="1200" b="1" dirty="0"/>
              <a:t>Diabetic women	70%</a:t>
            </a:r>
          </a:p>
          <a:p>
            <a:pPr marL="174625" lvl="1" indent="-17145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2003425" algn="ctr"/>
                <a:tab pos="2803525" algn="l"/>
                <a:tab pos="3143250" algn="l"/>
                <a:tab pos="4972050" algn="ctr"/>
                <a:tab pos="7721600" algn="ctr"/>
              </a:tabLst>
            </a:pPr>
            <a:r>
              <a:rPr lang="en-US" sz="1200" b="1" dirty="0"/>
              <a:t>New catheter	30-75%</a:t>
            </a:r>
          </a:p>
          <a:p>
            <a:pPr marL="174625" lvl="1" indent="-17145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2003425" algn="ctr"/>
                <a:tab pos="2803525" algn="l"/>
                <a:tab pos="3143250" algn="l"/>
                <a:tab pos="4972050" algn="ctr"/>
                <a:tab pos="7721600" algn="ctr"/>
              </a:tabLst>
            </a:pPr>
            <a:r>
              <a:rPr lang="en-US" sz="1200" b="1" dirty="0"/>
              <a:t>Chronic catheter	50-100%</a:t>
            </a:r>
          </a:p>
          <a:p>
            <a:pPr marL="174625" lvl="1" indent="-17145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2003425" algn="ctr"/>
                <a:tab pos="2803525" algn="l"/>
                <a:tab pos="3143250" algn="l"/>
                <a:tab pos="4972050" algn="ctr"/>
                <a:tab pos="7721600" algn="ctr"/>
              </a:tabLst>
            </a:pPr>
            <a:r>
              <a:rPr lang="en-US" sz="1200" b="1" dirty="0">
                <a:sym typeface="Symbol"/>
              </a:rPr>
              <a:t>ESRF	90%</a:t>
            </a:r>
          </a:p>
          <a:p>
            <a:pPr marL="174625" lvl="1" indent="-17145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2003425" algn="ctr"/>
                <a:tab pos="2803525" algn="l"/>
                <a:tab pos="3143250" algn="l"/>
                <a:tab pos="4972050" algn="ctr"/>
                <a:tab pos="7721600" algn="ctr"/>
              </a:tabLst>
            </a:pPr>
            <a:r>
              <a:rPr lang="en-US" sz="1200" b="1" dirty="0">
                <a:sym typeface="Symbol"/>
              </a:rPr>
              <a:t>LTCF	90%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3285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and Dosing of Therapy for UTI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856" y="1445748"/>
            <a:ext cx="5328356" cy="46926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highlight>
                  <a:srgbClr val="FFFF00"/>
                </a:highlight>
              </a:rPr>
              <a:t>Duration of Therapy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effectLst/>
              </a:rPr>
              <a:t>Non-catheterized women: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effectLst/>
              </a:rPr>
              <a:t>Uncomplicated cystitis:  3 – 7 days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effectLst/>
              </a:rPr>
              <a:t>Pyelonephritis:  7 days fluoroquinolone, 10-14 days other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effectLst/>
              </a:rPr>
              <a:t>Men:  duration  of therapy ill defined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effectLst/>
              </a:rPr>
              <a:t>Outpatient pyelonephritis RCT: Similar success with 7 vs 14 days of therapy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/>
              <a:t>Bacteremic UTI with source control &amp; clinical stability by day 5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1800" dirty="0"/>
              <a:t>7 days of therapy equivalent to 14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1800" dirty="0"/>
              <a:t>Must assure </a:t>
            </a:r>
            <a:r>
              <a:rPr lang="en-US" sz="1800"/>
              <a:t>use of appropriate </a:t>
            </a:r>
            <a:r>
              <a:rPr lang="en-US" sz="1800" dirty="0"/>
              <a:t>doses of oral antibiotic agents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5855" y="6320135"/>
            <a:ext cx="11068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Char char="-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Char char="+"/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+mn-lt"/>
              </a:rPr>
              <a:t>Gupta K, et al.  IDSA UTI guidelines in Women.  </a:t>
            </a:r>
            <a:r>
              <a:rPr lang="en-US" altLang="en-US" sz="1000" dirty="0" err="1">
                <a:latin typeface="+mn-lt"/>
              </a:rPr>
              <a:t>Clin</a:t>
            </a:r>
            <a:r>
              <a:rPr lang="en-US" altLang="en-US" sz="1000" dirty="0">
                <a:latin typeface="+mn-lt"/>
              </a:rPr>
              <a:t> Infect Dis. </a:t>
            </a:r>
            <a:r>
              <a:rPr lang="en-US" sz="1000" dirty="0">
                <a:latin typeface="+mn-lt"/>
              </a:rPr>
              <a:t>2011;52(5):e103–e120.  Drekonja DM, et al. JAMA Intern Med 2013; 173(1):62-68. 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Drekonja DM, et al.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JAMA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2021;326(4):324-31.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Yahav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 D, et al.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Clin Infect Dis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2019;69(7):1091-8.  Heil E, et al.  Open Forum Infect Dis. 2021;8:ofab434 </a:t>
            </a:r>
            <a:endParaRPr lang="en-US" altLang="en-US" sz="1000" dirty="0"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9E506D-EF2C-AED9-6431-B62C8EDE2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29255"/>
              </p:ext>
            </p:extLst>
          </p:nvPr>
        </p:nvGraphicFramePr>
        <p:xfrm>
          <a:off x="6263951" y="1515291"/>
          <a:ext cx="5328355" cy="395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528">
                  <a:extLst>
                    <a:ext uri="{9D8B030D-6E8A-4147-A177-3AD203B41FA5}">
                      <a16:colId xmlns:a16="http://schemas.microsoft.com/office/drawing/2014/main" val="1527090051"/>
                    </a:ext>
                  </a:extLst>
                </a:gridCol>
                <a:gridCol w="1200311">
                  <a:extLst>
                    <a:ext uri="{9D8B030D-6E8A-4147-A177-3AD203B41FA5}">
                      <a16:colId xmlns:a16="http://schemas.microsoft.com/office/drawing/2014/main" val="3219594587"/>
                    </a:ext>
                  </a:extLst>
                </a:gridCol>
                <a:gridCol w="875066">
                  <a:extLst>
                    <a:ext uri="{9D8B030D-6E8A-4147-A177-3AD203B41FA5}">
                      <a16:colId xmlns:a16="http://schemas.microsoft.com/office/drawing/2014/main" val="2430501620"/>
                    </a:ext>
                  </a:extLst>
                </a:gridCol>
                <a:gridCol w="1300983">
                  <a:extLst>
                    <a:ext uri="{9D8B030D-6E8A-4147-A177-3AD203B41FA5}">
                      <a16:colId xmlns:a16="http://schemas.microsoft.com/office/drawing/2014/main" val="1924422612"/>
                    </a:ext>
                  </a:extLst>
                </a:gridCol>
                <a:gridCol w="681467">
                  <a:extLst>
                    <a:ext uri="{9D8B030D-6E8A-4147-A177-3AD203B41FA5}">
                      <a16:colId xmlns:a16="http://schemas.microsoft.com/office/drawing/2014/main" val="2485419722"/>
                    </a:ext>
                  </a:extLst>
                </a:gridCol>
              </a:tblGrid>
              <a:tr h="35003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Dosing of Oral Antibiotics for UTI</a:t>
                      </a:r>
                    </a:p>
                  </a:txBody>
                  <a:tcPr marL="8610" marR="8610" marT="8610" marB="0" anchor="b">
                    <a:lnL w="12700" cmpd="sng">
                      <a:noFill/>
                    </a:lnL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38428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016605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Usual UTI</a:t>
                      </a: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Bacteremic UTI</a:t>
                      </a: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951080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Antibiotic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Dose (mg)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Dosing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Dose (mg)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Dosing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902207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Amoxicillin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q8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q8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40334"/>
                  </a:ext>
                </a:extLst>
              </a:tr>
              <a:tr h="377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Amox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Clav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875/125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q12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875/125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q8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529159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Cephalexin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q8 - 12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q6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991620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TMP-SMX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160/800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q12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320/1600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q12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417414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Ciprofloxacin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q12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750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q12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403555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Levofloxacin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qd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750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qd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8284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Cefadroxil*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q12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q12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464025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Cefpodoxime*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100 - 200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q12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400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q12 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76097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Cefdinir*</a:t>
                      </a: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q12 h</a:t>
                      </a: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q12 h</a:t>
                      </a: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346243"/>
                  </a:ext>
                </a:extLst>
              </a:tr>
              <a:tr h="26864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Lack robust PK data, not recommended for routine use in bacteremic patients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031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54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38AA-B1DE-4F2D-A4D7-A3DEC215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3" y="0"/>
            <a:ext cx="11365992" cy="1066800"/>
          </a:xfrm>
        </p:spPr>
        <p:txBody>
          <a:bodyPr/>
          <a:lstStyle/>
          <a:p>
            <a:r>
              <a:rPr lang="en-US" sz="3200" dirty="0"/>
              <a:t>Gram-Negative Bacteremia</a:t>
            </a:r>
            <a:br>
              <a:rPr lang="en-US" sz="3200" dirty="0"/>
            </a:br>
            <a:r>
              <a:rPr lang="en-US" sz="3200" dirty="0"/>
              <a:t>7 vs 14 Days of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7D76-5F53-462B-94B1-13E7A00A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56" y="1183342"/>
            <a:ext cx="10642948" cy="48140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Open-label, randomized trial, </a:t>
            </a:r>
            <a:r>
              <a:rPr lang="en-US" sz="2400" dirty="0" err="1"/>
              <a:t>hosp</a:t>
            </a:r>
            <a:r>
              <a:rPr lang="en-US" sz="2400" dirty="0"/>
              <a:t> adults with GNR +BC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7 vs 14 days of Rx in pts afebrile &amp; hemodynamically stable for 48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hrs</a:t>
            </a: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ym typeface="Symbol" panose="05050102010706020507" pitchFamily="18" charset="2"/>
              </a:rPr>
              <a:t>Composite primary outcome:  90-day mortality, relapse &amp; readmission</a:t>
            </a: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sz="2000" dirty="0">
                <a:highlight>
                  <a:srgbClr val="FFFF00"/>
                </a:highlight>
                <a:sym typeface="Symbol" panose="05050102010706020507" pitchFamily="18" charset="2"/>
              </a:rPr>
              <a:t>When switching to oral agents, use high dose or highly available oral antibiotics</a:t>
            </a: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endParaRPr lang="en-US" sz="2000" dirty="0">
              <a:sym typeface="Symbol" panose="05050102010706020507" pitchFamily="18" charset="2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1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E888D6-200F-441E-B1E3-50A1A7A0E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02190"/>
              </p:ext>
            </p:extLst>
          </p:nvPr>
        </p:nvGraphicFramePr>
        <p:xfrm>
          <a:off x="4016188" y="2333512"/>
          <a:ext cx="7205916" cy="3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241">
                  <a:extLst>
                    <a:ext uri="{9D8B030D-6E8A-4147-A177-3AD203B41FA5}">
                      <a16:colId xmlns:a16="http://schemas.microsoft.com/office/drawing/2014/main" val="4200044117"/>
                    </a:ext>
                  </a:extLst>
                </a:gridCol>
                <a:gridCol w="1823836">
                  <a:extLst>
                    <a:ext uri="{9D8B030D-6E8A-4147-A177-3AD203B41FA5}">
                      <a16:colId xmlns:a16="http://schemas.microsoft.com/office/drawing/2014/main" val="3223112718"/>
                    </a:ext>
                  </a:extLst>
                </a:gridCol>
                <a:gridCol w="1823836">
                  <a:extLst>
                    <a:ext uri="{9D8B030D-6E8A-4147-A177-3AD203B41FA5}">
                      <a16:colId xmlns:a16="http://schemas.microsoft.com/office/drawing/2014/main" val="2991855539"/>
                    </a:ext>
                  </a:extLst>
                </a:gridCol>
                <a:gridCol w="701003">
                  <a:extLst>
                    <a:ext uri="{9D8B030D-6E8A-4147-A177-3AD203B41FA5}">
                      <a16:colId xmlns:a16="http://schemas.microsoft.com/office/drawing/2014/main" val="2996095846"/>
                    </a:ext>
                  </a:extLst>
                </a:gridCol>
              </a:tblGrid>
              <a:tr h="3330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Characteristic / Outcome*</a:t>
                      </a:r>
                    </a:p>
                  </a:txBody>
                  <a:tcPr marL="77153" marR="77153" marT="38576" marB="3857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7 days (n=306) </a:t>
                      </a:r>
                    </a:p>
                  </a:txBody>
                  <a:tcPr marL="77153" marR="77153" marT="38576" marB="3857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14 days (n=298) </a:t>
                      </a:r>
                    </a:p>
                  </a:txBody>
                  <a:tcPr marL="77153" marR="77153" marT="38576" marB="3857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</a:p>
                  </a:txBody>
                  <a:tcPr marL="77153" marR="77153" marT="38576" marB="3857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716608"/>
                  </a:ext>
                </a:extLst>
              </a:tr>
              <a:tr h="3330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71 (62-81)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153" marR="77153" marT="38576" marB="385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765522"/>
                  </a:ext>
                </a:extLst>
              </a:tr>
              <a:tr h="3330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Immunosuppression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69 (22%)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81 (27%)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153" marR="77153" marT="38576" marB="385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193790"/>
                  </a:ext>
                </a:extLst>
              </a:tr>
              <a:tr h="3330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Nosocomial infection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81 (2%)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95 (32%)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153" marR="77153" marT="38576" marB="385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874934"/>
                  </a:ext>
                </a:extLst>
              </a:tr>
              <a:tr h="3330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Partial oral Rx</a:t>
                      </a:r>
                    </a:p>
                  </a:txBody>
                  <a:tcPr marL="77153" marR="77153" marT="38576" marB="38576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110 (36%)</a:t>
                      </a:r>
                    </a:p>
                  </a:txBody>
                  <a:tcPr marL="77153" marR="77153" marT="38576" marB="38576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56 (19%)</a:t>
                      </a:r>
                    </a:p>
                  </a:txBody>
                  <a:tcPr marL="77153" marR="77153" marT="38576" marB="38576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153" marR="77153" marT="38576" marB="38576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935559"/>
                  </a:ext>
                </a:extLst>
              </a:tr>
              <a:tr h="3330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Primary outcome</a:t>
                      </a:r>
                    </a:p>
                  </a:txBody>
                  <a:tcPr marL="77153" marR="77153" marT="38576" marB="38576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40 (46%)</a:t>
                      </a:r>
                    </a:p>
                  </a:txBody>
                  <a:tcPr marL="77153" marR="77153" marT="38576" marB="38576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144 (48%)</a:t>
                      </a:r>
                    </a:p>
                  </a:txBody>
                  <a:tcPr marL="77153" marR="77153" marT="38576" marB="38576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0.53</a:t>
                      </a:r>
                    </a:p>
                  </a:txBody>
                  <a:tcPr marL="77153" marR="77153" marT="38576" marB="38576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600422"/>
                  </a:ext>
                </a:extLst>
              </a:tr>
              <a:tr h="3330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90 day mortality</a:t>
                      </a:r>
                    </a:p>
                  </a:txBody>
                  <a:tcPr marL="77153" marR="77153" marT="38576" marB="38576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36 (12%)</a:t>
                      </a:r>
                    </a:p>
                  </a:txBody>
                  <a:tcPr marL="77153" marR="77153" marT="38576" marB="38576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32 (11%)</a:t>
                      </a:r>
                    </a:p>
                  </a:txBody>
                  <a:tcPr marL="77153" marR="77153" marT="38576" marB="38576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0.70</a:t>
                      </a:r>
                    </a:p>
                  </a:txBody>
                  <a:tcPr marL="77153" marR="77153" marT="38576" marB="38576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639195"/>
                  </a:ext>
                </a:extLst>
              </a:tr>
              <a:tr h="3330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28 day mortality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15 (4.9%)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13 (4.4%)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870678"/>
                  </a:ext>
                </a:extLst>
              </a:tr>
              <a:tr h="3330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Relapse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 (3%)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 (3%)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0.96</a:t>
                      </a:r>
                    </a:p>
                  </a:txBody>
                  <a:tcPr marL="77153" marR="77153" marT="38576" marB="385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349861"/>
                  </a:ext>
                </a:extLst>
              </a:tr>
              <a:tr h="3330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Readmission</a:t>
                      </a:r>
                    </a:p>
                  </a:txBody>
                  <a:tcPr marL="77153" marR="77153" marT="38576" marB="38576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119 (39%)</a:t>
                      </a:r>
                    </a:p>
                  </a:txBody>
                  <a:tcPr marL="77153" marR="77153" marT="38576" marB="38576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127 (43%)</a:t>
                      </a:r>
                    </a:p>
                  </a:txBody>
                  <a:tcPr marL="77153" marR="77153" marT="38576" marB="38576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0.36</a:t>
                      </a:r>
                    </a:p>
                  </a:txBody>
                  <a:tcPr marL="77153" marR="77153" marT="38576" marB="38576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6535"/>
                  </a:ext>
                </a:extLst>
              </a:tr>
              <a:tr h="3330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30-day assistance in ADL</a:t>
                      </a:r>
                    </a:p>
                  </a:txBody>
                  <a:tcPr marL="77153" marR="77153" marT="38576" marB="38576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150 (51%)</a:t>
                      </a:r>
                    </a:p>
                  </a:txBody>
                  <a:tcPr marL="77153" marR="77153" marT="38576" marB="38576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163 (57%)</a:t>
                      </a:r>
                    </a:p>
                  </a:txBody>
                  <a:tcPr marL="77153" marR="77153" marT="38576" marB="38576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</a:p>
                  </a:txBody>
                  <a:tcPr marL="77153" marR="77153" marT="38576" marB="38576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52147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5AF82D7-1683-4CCE-B755-6D2AC1E7BD72}"/>
              </a:ext>
            </a:extLst>
          </p:cNvPr>
          <p:cNvSpPr/>
          <p:nvPr/>
        </p:nvSpPr>
        <p:spPr>
          <a:xfrm>
            <a:off x="380153" y="6554342"/>
            <a:ext cx="113659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err="1"/>
              <a:t>Yahev</a:t>
            </a:r>
            <a:r>
              <a:rPr lang="en-US" sz="1000" b="1" dirty="0"/>
              <a:t> D, et al.  Clin Infect Dis. 201969:1091-1098.. </a:t>
            </a:r>
            <a:r>
              <a:rPr lang="en-US" sz="1000" b="1" dirty="0">
                <a:cs typeface="Arial" panose="020B0604020202020204" pitchFamily="34" charset="0"/>
              </a:rPr>
              <a:t>Heil E, et al.  Open Forum Infect Dis. 2021;8:ofab434.  </a:t>
            </a:r>
            <a:r>
              <a:rPr lang="en-US" sz="1000" b="1" dirty="0"/>
              <a:t>Similar results in </a:t>
            </a:r>
            <a:r>
              <a:rPr lang="en-US" sz="1000" b="1" dirty="0" err="1"/>
              <a:t>Chotiprasitsakul</a:t>
            </a:r>
            <a:r>
              <a:rPr lang="en-US" sz="1000" b="1" dirty="0"/>
              <a:t> D, et al.. Clin Infect Dis.  2018; 66:172-7.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6260C42-5BB0-42A2-B56A-4454E9E7C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643620"/>
              </p:ext>
            </p:extLst>
          </p:nvPr>
        </p:nvGraphicFramePr>
        <p:xfrm>
          <a:off x="579156" y="2214270"/>
          <a:ext cx="2952067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7A12F4-CB9B-425C-A296-93BE0F505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53368"/>
              </p:ext>
            </p:extLst>
          </p:nvPr>
        </p:nvGraphicFramePr>
        <p:xfrm>
          <a:off x="579156" y="4204447"/>
          <a:ext cx="2952067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5447D1-82A1-C107-CF26-AC8CFCC46B45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156" y="1057835"/>
            <a:ext cx="11166989" cy="8965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87812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70AD1-9CF3-F9C2-68AD-5BBB781ADD5E}"/>
              </a:ext>
            </a:extLst>
          </p:cNvPr>
          <p:cNvSpPr/>
          <p:nvPr/>
        </p:nvSpPr>
        <p:spPr>
          <a:xfrm>
            <a:off x="5493938" y="3035104"/>
            <a:ext cx="6453808" cy="13616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B486F4-EDE2-F3E6-72DD-D30CE4865EC3}"/>
              </a:ext>
            </a:extLst>
          </p:cNvPr>
          <p:cNvSpPr/>
          <p:nvPr/>
        </p:nvSpPr>
        <p:spPr>
          <a:xfrm>
            <a:off x="444860" y="3035103"/>
            <a:ext cx="5049078" cy="13616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3E3627-16AA-9DEE-C6D6-D58DA27239DD}"/>
              </a:ext>
            </a:extLst>
          </p:cNvPr>
          <p:cNvSpPr/>
          <p:nvPr/>
        </p:nvSpPr>
        <p:spPr>
          <a:xfrm>
            <a:off x="1823085" y="3035103"/>
            <a:ext cx="1364974" cy="1361661"/>
          </a:xfrm>
          <a:prstGeom prst="rect">
            <a:avLst/>
          </a:prstGeom>
          <a:solidFill>
            <a:srgbClr val="E6EA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B514D-3033-FE8A-9E35-F59824F2A894}"/>
              </a:ext>
            </a:extLst>
          </p:cNvPr>
          <p:cNvSpPr txBox="1"/>
          <p:nvPr/>
        </p:nvSpPr>
        <p:spPr>
          <a:xfrm>
            <a:off x="1823085" y="3219424"/>
            <a:ext cx="136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(methicillin resistance gene*)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63A0E70-2650-AC39-3F1E-859F389BA323}"/>
              </a:ext>
            </a:extLst>
          </p:cNvPr>
          <p:cNvSpPr/>
          <p:nvPr/>
        </p:nvSpPr>
        <p:spPr>
          <a:xfrm rot="5400000">
            <a:off x="2767302" y="213602"/>
            <a:ext cx="437322" cy="504908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7FA89-8C44-2CC6-CF01-5241E89B8682}"/>
              </a:ext>
            </a:extLst>
          </p:cNvPr>
          <p:cNvSpPr txBox="1"/>
          <p:nvPr/>
        </p:nvSpPr>
        <p:spPr>
          <a:xfrm>
            <a:off x="471361" y="1469082"/>
            <a:ext cx="5049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SCCmec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(gene cassette that carries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/C: the gene responsible for methicillin resistance)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26F4143-292F-BB74-367F-8461F5F25D3B}"/>
              </a:ext>
            </a:extLst>
          </p:cNvPr>
          <p:cNvSpPr/>
          <p:nvPr/>
        </p:nvSpPr>
        <p:spPr>
          <a:xfrm rot="16200000">
            <a:off x="5228894" y="4050900"/>
            <a:ext cx="530087" cy="136166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FABEE-26C8-263A-42D2-12DFE2DDCAAC}"/>
              </a:ext>
            </a:extLst>
          </p:cNvPr>
          <p:cNvSpPr txBox="1"/>
          <p:nvPr/>
        </p:nvSpPr>
        <p:spPr>
          <a:xfrm>
            <a:off x="2793078" y="5103947"/>
            <a:ext cx="539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MREJ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(junction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SCCmec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S. aureus genome)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D540B-C3DB-8C9E-2578-D6F7E4B8C4B9}"/>
              </a:ext>
            </a:extLst>
          </p:cNvPr>
          <p:cNvSpPr/>
          <p:nvPr/>
        </p:nvSpPr>
        <p:spPr>
          <a:xfrm>
            <a:off x="7017936" y="3035103"/>
            <a:ext cx="1344667" cy="1361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DF784-689F-6439-4C0C-7BA7E900B3FE}"/>
              </a:ext>
            </a:extLst>
          </p:cNvPr>
          <p:cNvSpPr txBox="1"/>
          <p:nvPr/>
        </p:nvSpPr>
        <p:spPr>
          <a:xfrm>
            <a:off x="7150458" y="3115767"/>
            <a:ext cx="1086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Primers specific to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 aureus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AD09DF-4805-DB9C-6DA2-09D17D0D7E81}"/>
              </a:ext>
            </a:extLst>
          </p:cNvPr>
          <p:cNvSpPr/>
          <p:nvPr/>
        </p:nvSpPr>
        <p:spPr>
          <a:xfrm>
            <a:off x="9790954" y="3033954"/>
            <a:ext cx="1364974" cy="1361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23EB34-590C-C6E2-6803-C7F2F1A9A066}"/>
              </a:ext>
            </a:extLst>
          </p:cNvPr>
          <p:cNvSpPr txBox="1"/>
          <p:nvPr/>
        </p:nvSpPr>
        <p:spPr>
          <a:xfrm>
            <a:off x="9857214" y="2988592"/>
            <a:ext cx="1298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Primers common to all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staphylo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-cocci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7DF78B3-9245-5086-66DC-3D6FA888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60" y="365126"/>
            <a:ext cx="11375838" cy="880548"/>
          </a:xfrm>
        </p:spPr>
        <p:txBody>
          <a:bodyPr/>
          <a:lstStyle/>
          <a:p>
            <a:r>
              <a:rPr lang="en-US" sz="3200" dirty="0"/>
              <a:t>Gram-Positive Cocci in Blood Cultures</a:t>
            </a:r>
            <a:br>
              <a:rPr lang="en-US" sz="3200" dirty="0"/>
            </a:br>
            <a:r>
              <a:rPr lang="en-US" sz="3200" dirty="0"/>
              <a:t>Using BioFire (BCID) to Rapidly Identify MRSA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7E791-BC96-E70F-BB16-D495C3809685}"/>
              </a:ext>
            </a:extLst>
          </p:cNvPr>
          <p:cNvSpPr txBox="1"/>
          <p:nvPr/>
        </p:nvSpPr>
        <p:spPr>
          <a:xfrm>
            <a:off x="1296786" y="6022170"/>
            <a:ext cx="985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 MRSA will have both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/C + MREJ!</a:t>
            </a:r>
          </a:p>
        </p:txBody>
      </p:sp>
    </p:spTree>
    <p:extLst>
      <p:ext uri="{BB962C8B-B14F-4D97-AF65-F5344CB8AC3E}">
        <p14:creationId xmlns:p14="http://schemas.microsoft.com/office/powerpoint/2010/main" val="321866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E78935-141A-3028-E47D-E8F0EEC68B9F}"/>
              </a:ext>
            </a:extLst>
          </p:cNvPr>
          <p:cNvSpPr/>
          <p:nvPr/>
        </p:nvSpPr>
        <p:spPr>
          <a:xfrm>
            <a:off x="1335709" y="656206"/>
            <a:ext cx="1169043" cy="4658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Staph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1963A1-5C26-3BC5-20ED-F775812708FB}"/>
              </a:ext>
            </a:extLst>
          </p:cNvPr>
          <p:cNvSpPr/>
          <p:nvPr/>
        </p:nvSpPr>
        <p:spPr>
          <a:xfrm>
            <a:off x="3057222" y="661992"/>
            <a:ext cx="1368928" cy="4658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S. aureus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D2DC4A-414F-5581-B0F3-9C1F832AEA0D}"/>
              </a:ext>
            </a:extLst>
          </p:cNvPr>
          <p:cNvSpPr txBox="1">
            <a:spLocks/>
          </p:cNvSpPr>
          <p:nvPr/>
        </p:nvSpPr>
        <p:spPr>
          <a:xfrm>
            <a:off x="2504752" y="601226"/>
            <a:ext cx="552470" cy="465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&amp;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3556A1-9A35-A810-9847-2AB6D58719F4}"/>
              </a:ext>
            </a:extLst>
          </p:cNvPr>
          <p:cNvCxnSpPr>
            <a:cxnSpLocks/>
          </p:cNvCxnSpPr>
          <p:nvPr/>
        </p:nvCxnSpPr>
        <p:spPr>
          <a:xfrm flipV="1">
            <a:off x="4691293" y="403012"/>
            <a:ext cx="945266" cy="4948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926938-7F80-6C84-9703-8BEBF4F445C3}"/>
              </a:ext>
            </a:extLst>
          </p:cNvPr>
          <p:cNvCxnSpPr>
            <a:cxnSpLocks/>
          </p:cNvCxnSpPr>
          <p:nvPr/>
        </p:nvCxnSpPr>
        <p:spPr>
          <a:xfrm>
            <a:off x="4691293" y="897821"/>
            <a:ext cx="952502" cy="575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C6B68F-E8D7-3F4C-A799-27220378CCD1}"/>
              </a:ext>
            </a:extLst>
          </p:cNvPr>
          <p:cNvSpPr/>
          <p:nvPr/>
        </p:nvSpPr>
        <p:spPr>
          <a:xfrm>
            <a:off x="5773566" y="128112"/>
            <a:ext cx="1837331" cy="4658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/C + MREJ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5A2E17-5B5D-F615-0249-22F2F8FBCF91}"/>
              </a:ext>
            </a:extLst>
          </p:cNvPr>
          <p:cNvSpPr/>
          <p:nvPr/>
        </p:nvSpPr>
        <p:spPr>
          <a:xfrm>
            <a:off x="5785470" y="1270059"/>
            <a:ext cx="1837331" cy="4658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/C + MREJ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93517A5-96CF-64EF-C342-5CFD068B3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436" y="1633225"/>
            <a:ext cx="465881" cy="46588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D496407-2D19-E5DB-0CA2-88C60044C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436" y="476073"/>
            <a:ext cx="465881" cy="46588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D23B7B-5C5A-9B59-DEC2-E9DBBFD01E43}"/>
              </a:ext>
            </a:extLst>
          </p:cNvPr>
          <p:cNvSpPr/>
          <p:nvPr/>
        </p:nvSpPr>
        <p:spPr>
          <a:xfrm>
            <a:off x="8956923" y="128112"/>
            <a:ext cx="1413327" cy="46588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MRSA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9B36BB6-CCCD-E8C5-7F47-A9FF4E68EBA2}"/>
              </a:ext>
            </a:extLst>
          </p:cNvPr>
          <p:cNvSpPr/>
          <p:nvPr/>
        </p:nvSpPr>
        <p:spPr>
          <a:xfrm>
            <a:off x="8962351" y="1293937"/>
            <a:ext cx="1413327" cy="46588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MSSA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1EE972-CCD2-D8F6-0C16-DDD96D20ADB3}"/>
              </a:ext>
            </a:extLst>
          </p:cNvPr>
          <p:cNvCxnSpPr>
            <a:cxnSpLocks/>
          </p:cNvCxnSpPr>
          <p:nvPr/>
        </p:nvCxnSpPr>
        <p:spPr>
          <a:xfrm>
            <a:off x="7788321" y="334994"/>
            <a:ext cx="971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9D443D8-4F27-CC5C-CA40-9F8ED2E7D5E4}"/>
              </a:ext>
            </a:extLst>
          </p:cNvPr>
          <p:cNvSpPr/>
          <p:nvPr/>
        </p:nvSpPr>
        <p:spPr>
          <a:xfrm>
            <a:off x="1152829" y="2896619"/>
            <a:ext cx="1169043" cy="4658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Staph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09BFE92-EDCB-78BD-96A3-67D8598810F0}"/>
              </a:ext>
            </a:extLst>
          </p:cNvPr>
          <p:cNvSpPr/>
          <p:nvPr/>
        </p:nvSpPr>
        <p:spPr>
          <a:xfrm>
            <a:off x="2874342" y="2786659"/>
            <a:ext cx="1368928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S. epi 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S. lug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EC9EF06-4E70-95EB-FF3A-A624734435C6}"/>
              </a:ext>
            </a:extLst>
          </p:cNvPr>
          <p:cNvSpPr txBox="1">
            <a:spLocks/>
          </p:cNvSpPr>
          <p:nvPr/>
        </p:nvSpPr>
        <p:spPr>
          <a:xfrm>
            <a:off x="2321872" y="2841639"/>
            <a:ext cx="552470" cy="465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&amp;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1A4A8BC-F07B-51AF-1955-02AE0EA42864}"/>
              </a:ext>
            </a:extLst>
          </p:cNvPr>
          <p:cNvSpPr/>
          <p:nvPr/>
        </p:nvSpPr>
        <p:spPr>
          <a:xfrm>
            <a:off x="5590686" y="2450672"/>
            <a:ext cx="1837331" cy="4658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/C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F0EF126-17D0-354F-ECCA-0EC25F29E49D}"/>
              </a:ext>
            </a:extLst>
          </p:cNvPr>
          <p:cNvSpPr/>
          <p:nvPr/>
        </p:nvSpPr>
        <p:spPr>
          <a:xfrm>
            <a:off x="5590686" y="3472459"/>
            <a:ext cx="1837331" cy="4658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/C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44C3A0FC-4750-85A6-EBAC-7B49D4710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4556" y="3877751"/>
            <a:ext cx="465881" cy="46588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52111FD-7DDB-B6E0-A881-5910D29F9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4556" y="2827176"/>
            <a:ext cx="465881" cy="465881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91B029F-1724-AD03-DC99-799B1702291B}"/>
              </a:ext>
            </a:extLst>
          </p:cNvPr>
          <p:cNvSpPr/>
          <p:nvPr/>
        </p:nvSpPr>
        <p:spPr>
          <a:xfrm>
            <a:off x="8774043" y="2374311"/>
            <a:ext cx="1976019" cy="6394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Methicillin-resistant S. epidermidis/</a:t>
            </a:r>
            <a:b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</a:b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S. lugdenensis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B03DE1-6615-40AD-255D-673654DC4C05}"/>
              </a:ext>
            </a:extLst>
          </p:cNvPr>
          <p:cNvCxnSpPr>
            <a:cxnSpLocks/>
          </p:cNvCxnSpPr>
          <p:nvPr/>
        </p:nvCxnSpPr>
        <p:spPr>
          <a:xfrm>
            <a:off x="4508413" y="5556111"/>
            <a:ext cx="406882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7E4B101-1EFF-DD01-C98A-51EA27BA286B}"/>
              </a:ext>
            </a:extLst>
          </p:cNvPr>
          <p:cNvSpPr/>
          <p:nvPr/>
        </p:nvSpPr>
        <p:spPr>
          <a:xfrm>
            <a:off x="8774042" y="3388128"/>
            <a:ext cx="1976019" cy="6394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Methicillin-sensitive S. epidermidis/</a:t>
            </a:r>
            <a:b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</a:b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S. lugdenensis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185C482-6EC8-92CA-4952-1DF291C22F5D}"/>
              </a:ext>
            </a:extLst>
          </p:cNvPr>
          <p:cNvSpPr/>
          <p:nvPr/>
        </p:nvSpPr>
        <p:spPr>
          <a:xfrm>
            <a:off x="1152829" y="5126390"/>
            <a:ext cx="1169043" cy="4658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Staph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D6A4A1C-BA76-C3F8-167D-6DAB23123953}"/>
              </a:ext>
            </a:extLst>
          </p:cNvPr>
          <p:cNvSpPr/>
          <p:nvPr/>
        </p:nvSpPr>
        <p:spPr>
          <a:xfrm>
            <a:off x="2871920" y="5715251"/>
            <a:ext cx="1368928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S. epi 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S. lug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91EC3A-ADD1-3EDF-D090-E409EEF2DC4F}"/>
              </a:ext>
            </a:extLst>
          </p:cNvPr>
          <p:cNvSpPr/>
          <p:nvPr/>
        </p:nvSpPr>
        <p:spPr>
          <a:xfrm>
            <a:off x="8774041" y="5165457"/>
            <a:ext cx="1976019" cy="829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Other CONS (assume methicillin resistance)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3ED7FC5C-73F9-A856-0227-69ED8A713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9292" y="1042509"/>
            <a:ext cx="465881" cy="465881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5D640CC7-32BC-4F1B-54F6-CF14818DA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4409" y="3290158"/>
            <a:ext cx="465881" cy="465881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51FD11F-B225-2996-1F5F-A4A506D86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4409" y="5528615"/>
            <a:ext cx="465881" cy="465881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EC9CAD2A-102B-54A1-51CE-5F669F3A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8565" y="1042509"/>
            <a:ext cx="465881" cy="465881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4B776E7E-167F-E746-179A-D178ABD34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868" y="3385651"/>
            <a:ext cx="465881" cy="465881"/>
          </a:xfrm>
          <a:prstGeom prst="rect">
            <a:avLst/>
          </a:prstGeom>
        </p:spPr>
      </p:pic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BB265BE-88E5-3D4E-E564-DF4CA9123E35}"/>
              </a:ext>
            </a:extLst>
          </p:cNvPr>
          <p:cNvSpPr/>
          <p:nvPr/>
        </p:nvSpPr>
        <p:spPr>
          <a:xfrm>
            <a:off x="2872344" y="4870296"/>
            <a:ext cx="1368928" cy="4658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S. aureus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449D47DF-F23E-9417-128D-B01ED25D2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955" y="5217541"/>
            <a:ext cx="465881" cy="465881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8A429F4F-B771-E001-BEEA-1211852C0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3104" y="6314244"/>
            <a:ext cx="465881" cy="465881"/>
          </a:xfrm>
          <a:prstGeom prst="rect">
            <a:avLst/>
          </a:prstGeom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5F7D0F95-B8E8-1354-DD44-F45AF58D3B20}"/>
              </a:ext>
            </a:extLst>
          </p:cNvPr>
          <p:cNvSpPr txBox="1">
            <a:spLocks/>
          </p:cNvSpPr>
          <p:nvPr/>
        </p:nvSpPr>
        <p:spPr>
          <a:xfrm>
            <a:off x="2321872" y="5126390"/>
            <a:ext cx="552470" cy="465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&amp;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8FCDB55-A1BE-A277-B9EB-4E7AA34D22AF}"/>
              </a:ext>
            </a:extLst>
          </p:cNvPr>
          <p:cNvSpPr txBox="1"/>
          <p:nvPr/>
        </p:nvSpPr>
        <p:spPr>
          <a:xfrm>
            <a:off x="4737764" y="5185149"/>
            <a:ext cx="3721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(BCID2 will not report mecA/C results in this case)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8E473E7-56CB-7514-8E47-E3492E3E372A}"/>
              </a:ext>
            </a:extLst>
          </p:cNvPr>
          <p:cNvCxnSpPr>
            <a:cxnSpLocks/>
          </p:cNvCxnSpPr>
          <p:nvPr/>
        </p:nvCxnSpPr>
        <p:spPr>
          <a:xfrm>
            <a:off x="7788321" y="1502999"/>
            <a:ext cx="971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C47BBF1-A2A8-0A52-E4DF-569D30F5F7EC}"/>
              </a:ext>
            </a:extLst>
          </p:cNvPr>
          <p:cNvCxnSpPr>
            <a:cxnSpLocks/>
          </p:cNvCxnSpPr>
          <p:nvPr/>
        </p:nvCxnSpPr>
        <p:spPr>
          <a:xfrm flipV="1">
            <a:off x="4451909" y="2620273"/>
            <a:ext cx="945266" cy="4948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0421249-82D3-A707-18BF-F1A4893DB8F2}"/>
              </a:ext>
            </a:extLst>
          </p:cNvPr>
          <p:cNvCxnSpPr>
            <a:cxnSpLocks/>
          </p:cNvCxnSpPr>
          <p:nvPr/>
        </p:nvCxnSpPr>
        <p:spPr>
          <a:xfrm>
            <a:off x="4451909" y="3115082"/>
            <a:ext cx="952502" cy="575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2EC4079-4D3D-A61B-0678-2CB22B9B40CC}"/>
              </a:ext>
            </a:extLst>
          </p:cNvPr>
          <p:cNvCxnSpPr>
            <a:cxnSpLocks/>
          </p:cNvCxnSpPr>
          <p:nvPr/>
        </p:nvCxnSpPr>
        <p:spPr>
          <a:xfrm>
            <a:off x="7605441" y="2666573"/>
            <a:ext cx="971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948280A-7999-09BE-1897-B235D0D62400}"/>
              </a:ext>
            </a:extLst>
          </p:cNvPr>
          <p:cNvCxnSpPr>
            <a:cxnSpLocks/>
          </p:cNvCxnSpPr>
          <p:nvPr/>
        </p:nvCxnSpPr>
        <p:spPr>
          <a:xfrm>
            <a:off x="7605441" y="3700485"/>
            <a:ext cx="971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CEE952D-E8A1-2AD4-0E82-97A46160369C}"/>
              </a:ext>
            </a:extLst>
          </p:cNvPr>
          <p:cNvSpPr txBox="1">
            <a:spLocks/>
          </p:cNvSpPr>
          <p:nvPr/>
        </p:nvSpPr>
        <p:spPr>
          <a:xfrm>
            <a:off x="1335709" y="140413"/>
            <a:ext cx="3036303" cy="465881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MRSA vs MSSA</a:t>
            </a:r>
            <a:endParaRPr kumimoji="0" lang="en-US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9BF6E7-8602-EE72-57B1-B02696502D65}"/>
              </a:ext>
            </a:extLst>
          </p:cNvPr>
          <p:cNvSpPr txBox="1">
            <a:spLocks/>
          </p:cNvSpPr>
          <p:nvPr/>
        </p:nvSpPr>
        <p:spPr>
          <a:xfrm>
            <a:off x="794928" y="2288214"/>
            <a:ext cx="3860020" cy="465881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MR vs MS S. epi &amp; S. lug</a:t>
            </a:r>
            <a:endParaRPr kumimoji="0" lang="en-US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6E433C-1956-E510-5829-4D5F2F7A1D9E}"/>
              </a:ext>
            </a:extLst>
          </p:cNvPr>
          <p:cNvSpPr txBox="1">
            <a:spLocks/>
          </p:cNvSpPr>
          <p:nvPr/>
        </p:nvSpPr>
        <p:spPr>
          <a:xfrm>
            <a:off x="661483" y="4432206"/>
            <a:ext cx="3860020" cy="465881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Other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Coag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-neg Staph</a:t>
            </a:r>
            <a:endParaRPr kumimoji="0" lang="en-US" alt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1E113A-5990-2525-6A10-D29FBE03F32D}"/>
              </a:ext>
            </a:extLst>
          </p:cNvPr>
          <p:cNvCxnSpPr/>
          <p:nvPr/>
        </p:nvCxnSpPr>
        <p:spPr>
          <a:xfrm>
            <a:off x="465513" y="2182231"/>
            <a:ext cx="10706792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35F950-1DD6-B231-51DA-60352AEC7E92}"/>
              </a:ext>
            </a:extLst>
          </p:cNvPr>
          <p:cNvCxnSpPr/>
          <p:nvPr/>
        </p:nvCxnSpPr>
        <p:spPr>
          <a:xfrm>
            <a:off x="465513" y="4419877"/>
            <a:ext cx="10706792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995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96C66-DBE9-3E69-6F6F-E0490C196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2413" cy="5124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5125A5-BFB0-1DFD-4E8E-D26FCBB6D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4450"/>
            <a:ext cx="10371157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C2FF7-09A7-D162-653C-892E82B54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157" y="5544782"/>
            <a:ext cx="1807285" cy="8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FE9A789-A6C0-4C73-F7C2-F16D1FABA54C}"/>
              </a:ext>
            </a:extLst>
          </p:cNvPr>
          <p:cNvGrpSpPr/>
          <p:nvPr/>
        </p:nvGrpSpPr>
        <p:grpSpPr>
          <a:xfrm>
            <a:off x="623704" y="1128144"/>
            <a:ext cx="10944592" cy="3805024"/>
            <a:chOff x="205273" y="0"/>
            <a:chExt cx="11630720" cy="42043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0AA7D53-D9F4-B98C-4A9F-1A381F23A207}"/>
                </a:ext>
              </a:extLst>
            </p:cNvPr>
            <p:cNvGrpSpPr/>
            <p:nvPr/>
          </p:nvGrpSpPr>
          <p:grpSpPr>
            <a:xfrm>
              <a:off x="205273" y="0"/>
              <a:ext cx="11630720" cy="855749"/>
              <a:chOff x="205273" y="0"/>
              <a:chExt cx="11630720" cy="8557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A1D67C9-C346-2291-09BF-47820ABCC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273" y="5281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0296801-7B5B-075B-86C7-B83FBC920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9621" y="10640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EA615B3-4E45-6237-BCE0-44B491240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1115" y="5286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E11EA26-CD1F-F5D1-AC0D-19ADD2A68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39034" y="5286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1AEE162-5BB4-B64B-D969-E9BE2663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35211" y="528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CC59F21-DBE6-5FDB-5C8C-2DB5E0C5C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14960" y="528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6C45BA5-25A5-A3E1-F41C-FA43C6478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09307" y="5284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5CAC2A0-7CCC-B164-2D15-4DB962812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77839" y="5283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540B325-3D32-29E4-E085-812371B47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55758" y="528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222B03E-D2A3-3FBD-49F1-6E1859A20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3787" y="5281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602F615-6539-9C39-AE40-830F4F66B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63810" y="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BD09B25-1827-C848-C5E6-96ABE7D24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1685" y="4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C50BA77-4CA9-39AA-3E66-C2BA5ABAF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41434" y="3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7F19BBB-8DA4-0D86-1A42-E37663648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11457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6956A00-6036-0A0A-E6AC-C15C131FC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03369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2EAF65B-AF3B-8C6A-911F-879BCF825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82232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577728E-CD8A-07B8-F94F-80B5CEEA1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81730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E401DCD-F0DF-1B7A-2870-B09A91E16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65719" y="2"/>
                <a:ext cx="594348" cy="84511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1F098C5-BAC6-FD4E-2451-94FFE862F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657631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604203D-826C-9C52-5D84-520F817DA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44057" y="0"/>
                <a:ext cx="591936" cy="841681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537568-7AAB-357A-262F-6A9E8273F9CF}"/>
                </a:ext>
              </a:extLst>
            </p:cNvPr>
            <p:cNvGrpSpPr/>
            <p:nvPr/>
          </p:nvGrpSpPr>
          <p:grpSpPr>
            <a:xfrm>
              <a:off x="205273" y="841681"/>
              <a:ext cx="11630720" cy="855749"/>
              <a:chOff x="205273" y="0"/>
              <a:chExt cx="11630720" cy="85574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3863C13-3940-BA4F-1F73-2F9B719F4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273" y="5281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B444A60-C03D-EBF5-F5A1-E535166CDA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9621" y="10640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9CBA756-1F49-F29B-72E1-755776F72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1115" y="5286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2D331FD-6DE1-5C46-DCED-E64F8B279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39034" y="5286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1BC887B-B1C3-9DFB-BF57-75E5A5853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35211" y="528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8C9A961-46D0-3641-FEC5-FF9C5D49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14960" y="528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D8BF2BE-67AC-D911-CA81-704E52DAE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09307" y="5284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F1B6A82-D515-9B05-107B-505AFE808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77839" y="5283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B36577D-53DE-F0FA-D863-E18B8E7D9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55758" y="528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3CAA5F0-5903-437C-8DCC-74FA085AF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3787" y="5281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C189712-D09B-EFB5-3F30-587F0E0DE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63810" y="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237685B-0273-1DBB-34F3-D7F466093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1685" y="4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60FE460-5E12-E84E-1E1D-39C8ECAEC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41434" y="3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DC49EA9-A267-263D-AB45-41569C1D0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11457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57904AC-2AF4-DCAB-7618-0692A8CBD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03369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1B22BBE-C30D-E3C8-9E3E-F2DCDBEB4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82232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A2881B7-77BC-AD34-2C07-824790AB3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81730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E449089-1DE0-2C43-6E13-FA75E80FA2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65719" y="2"/>
                <a:ext cx="594348" cy="84511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8ACD925-AE36-57C9-60F2-BA09EAE46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657631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1C9E5EB-4F35-DF00-966B-C4F6A59A4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44057" y="0"/>
                <a:ext cx="591936" cy="841681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22F535C-CC53-0558-BBDA-9C5A10177BF9}"/>
                </a:ext>
              </a:extLst>
            </p:cNvPr>
            <p:cNvGrpSpPr/>
            <p:nvPr/>
          </p:nvGrpSpPr>
          <p:grpSpPr>
            <a:xfrm>
              <a:off x="205273" y="1672644"/>
              <a:ext cx="11630720" cy="855749"/>
              <a:chOff x="205273" y="0"/>
              <a:chExt cx="11630720" cy="855749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E5F18340-1C18-16A3-08F6-2E25BF74C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273" y="5281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7B260D5-F2FB-C8EC-ADC2-FDCA176A4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9621" y="10640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ECE34E0A-6E6B-2F66-4E1B-11594FC64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1115" y="5286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2C3E208-6157-24E5-9A82-215D539C5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39034" y="5286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776FEB4-22E8-921D-E739-8B66D107F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35211" y="528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6D68430-7F58-2BD8-C515-900DE4A40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14960" y="528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643A647-3BC3-74A9-932E-CAEA57E4A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09307" y="5284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65E98F5-269C-CF3E-F5C5-6DE79EC18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77839" y="5283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2652EFE-93F5-7930-5A86-BA6D6D374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55758" y="528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D2F827A-CBB9-83D9-8D7C-3188AE05F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3787" y="5281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2E5EA2D-C342-928F-6A60-FF2A3DE10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63810" y="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F2A7C843-F687-E8DD-A843-DB4D4817D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1685" y="4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A0C4A775-CE38-0B31-8F6B-C00098F9A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41434" y="3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44F63AE3-B6EB-E7D0-8407-EBB5AF56B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11457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1C75D71F-E975-A13D-E03D-D38CC29E3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03369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270A77F3-902E-05AD-15F3-E231CDBDA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82232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181339EE-A9EE-254E-CE36-AFA424424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81730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B6902FFD-AA24-E1B7-68C8-2FCACA0C7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65719" y="2"/>
                <a:ext cx="594348" cy="845111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FBC3F417-2044-2C08-FCC9-9F7FC2701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657631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F2C71E5-A4A1-1A88-B786-9852E0D98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44057" y="0"/>
                <a:ext cx="591936" cy="841681"/>
              </a:xfrm>
              <a:prstGeom prst="rect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1A3741C-1346-116E-988A-6376C7764C1D}"/>
                </a:ext>
              </a:extLst>
            </p:cNvPr>
            <p:cNvGrpSpPr/>
            <p:nvPr/>
          </p:nvGrpSpPr>
          <p:grpSpPr>
            <a:xfrm>
              <a:off x="205273" y="2512396"/>
              <a:ext cx="11630720" cy="855749"/>
              <a:chOff x="205273" y="0"/>
              <a:chExt cx="11630720" cy="85574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CD1E60D9-7688-EF21-9BAC-729B7241B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273" y="5281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9F8369F4-84CC-65F2-A2D4-9CD3BCFC5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9621" y="10640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BDC2DA38-8FEC-E1FB-2EDC-A21C1887C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1115" y="5286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6363AFDC-68F5-FDA0-7D08-E4EAF133A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39034" y="5286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751249DE-EDBB-92A5-5349-F40EBD216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35211" y="528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F8D94C6-E010-C385-11E9-493E4994E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14960" y="528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A164642-DD2B-D205-0CDA-1944D7EE1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09307" y="5284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5F6BA70-5743-D705-D523-3856B4956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77839" y="5283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D3BA450-18AA-D139-F655-980C255E0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55758" y="528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04C775B2-FE2D-9BFC-D0FF-F83AE1D8F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3787" y="5281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5D421E1A-94FD-E20E-0007-0569C6155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63810" y="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BB675E71-4516-1226-B62B-1A05F34B9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1685" y="4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D01A033A-86BB-DD68-AD91-9B4288FB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41434" y="3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8EF9871C-16DA-1058-BC86-2B46BC783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11457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10419BB6-F0CD-4BA2-2BE4-21859F8AC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03369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6D1F56A7-EEEF-E14C-2351-8A6DD891D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82232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CA3A0EB4-B63B-5703-E650-1CA87D440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81730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5D8D99EC-7A26-1662-C05B-924E226BF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65719" y="2"/>
                <a:ext cx="594348" cy="845111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1FE65AAE-4EEB-46D2-6125-7F1A13A86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657631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42C86440-8E95-0F21-CC49-8EA59C1AA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44057" y="0"/>
                <a:ext cx="591936" cy="841681"/>
              </a:xfrm>
              <a:prstGeom prst="rect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AA7D57E-F612-3595-E336-D0ECB614934B}"/>
                </a:ext>
              </a:extLst>
            </p:cNvPr>
            <p:cNvGrpSpPr/>
            <p:nvPr/>
          </p:nvGrpSpPr>
          <p:grpSpPr>
            <a:xfrm>
              <a:off x="205273" y="3348638"/>
              <a:ext cx="11630720" cy="855749"/>
              <a:chOff x="205273" y="0"/>
              <a:chExt cx="11630720" cy="855749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73608BEB-75DF-1D83-EE7A-5C3B29E81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273" y="5281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0CCB82E-A00A-6391-7067-48497BBB6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9621" y="10640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20E9A020-494C-34DE-05C5-CA2B1BEF1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1115" y="5286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45786B70-26D4-495D-3473-42A2D5EE9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39034" y="5286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2787A2EB-A0FF-6CB5-E6A7-F65ABBD93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35211" y="528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63217B5F-E0FC-ACBF-C178-1D59B4087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14960" y="528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1D90ADC-E472-9827-4DEA-BDDCFE03A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09307" y="5284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854300CD-4503-7143-4297-2EE0C7E02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77839" y="5283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0D9B4D3A-8207-400E-C82D-3D8ABD0BB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55758" y="528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46D65741-C347-7D03-8EE3-BAEBF14B4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3787" y="5281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393E27B-BC60-84DD-0F26-485867910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63810" y="5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45A1C035-344F-77DD-B415-947C3D79F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1685" y="4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383AE007-2634-9E0E-642C-2DE288019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41434" y="3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2675E705-4728-9A70-5869-2FC155F3B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11457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2C7FEE47-9B7F-6CB7-64C0-38C1DB811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03369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75DC58E-C805-20E0-A50C-189142851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82232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E43A900B-8205-2425-B298-CD8D3D360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81730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A55DD4E0-5F8E-F88A-1858-0C44061F5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65719" y="2"/>
                <a:ext cx="594348" cy="84511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85A87EC4-D860-A287-AEC2-6CA6A68FE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657631" y="2"/>
                <a:ext cx="594347" cy="845109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8943E57C-34C6-4AFB-1F0F-58252DD6A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44057" y="0"/>
                <a:ext cx="591936" cy="841681"/>
              </a:xfrm>
              <a:prstGeom prst="rect">
                <a:avLst/>
              </a:prstGeom>
            </p:spPr>
          </p:pic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DDC72C89-2D1D-B5B5-B8D7-11AE6C85F069}"/>
              </a:ext>
            </a:extLst>
          </p:cNvPr>
          <p:cNvSpPr txBox="1"/>
          <p:nvPr/>
        </p:nvSpPr>
        <p:spPr>
          <a:xfrm>
            <a:off x="747247" y="5079832"/>
            <a:ext cx="9900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than 1 (0.7%) were bacteremic within 72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Factors associated with highest risk of bacteremia: hypotension, 2 or more SIRS criteria, systemic leukocytosis, UA WBC &gt;25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" name="Picture 112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CB7D61F1-86DF-C7BA-383B-D5E633A03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98" y="5080604"/>
            <a:ext cx="1174042" cy="1669386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48FC62BD-78E9-E378-3751-15C362E522FF}"/>
              </a:ext>
            </a:extLst>
          </p:cNvPr>
          <p:cNvCxnSpPr>
            <a:cxnSpLocks/>
          </p:cNvCxnSpPr>
          <p:nvPr/>
        </p:nvCxnSpPr>
        <p:spPr>
          <a:xfrm>
            <a:off x="11303388" y="4685715"/>
            <a:ext cx="0" cy="3941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9F7B92B8-3FDA-C51A-E9BA-E3EAD499352A}"/>
              </a:ext>
            </a:extLst>
          </p:cNvPr>
          <p:cNvSpPr txBox="1"/>
          <p:nvPr/>
        </p:nvSpPr>
        <p:spPr>
          <a:xfrm>
            <a:off x="747248" y="6488380"/>
            <a:ext cx="3322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Advani SD,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 JAMA Network Open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2024;7(3):e242283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8A315-4B0C-7F08-3308-159B74ED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7" y="6193"/>
            <a:ext cx="11519731" cy="113410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For every 100 hospitalized ward patients in Michigan with asymptomatic bacteriuria and altered mental status…</a:t>
            </a:r>
          </a:p>
        </p:txBody>
      </p:sp>
    </p:spTree>
    <p:extLst>
      <p:ext uri="{BB962C8B-B14F-4D97-AF65-F5344CB8AC3E}">
        <p14:creationId xmlns:p14="http://schemas.microsoft.com/office/powerpoint/2010/main" val="220941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E7911-B0F9-F97E-0A0B-3EE18EF6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22" y="0"/>
            <a:ext cx="881742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4C9D1-4913-1AEE-C894-E193ABE69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50" y="5965115"/>
            <a:ext cx="1807285" cy="8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2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53" y="76200"/>
            <a:ext cx="9174771" cy="1111250"/>
          </a:xfrm>
        </p:spPr>
        <p:txBody>
          <a:bodyPr/>
          <a:lstStyle/>
          <a:p>
            <a:r>
              <a:rPr lang="en-US" dirty="0"/>
              <a:t>Why do we care about Antimicrobial </a:t>
            </a:r>
            <a:br>
              <a:rPr lang="en-US" dirty="0"/>
            </a:br>
            <a:r>
              <a:rPr lang="en-US" dirty="0"/>
              <a:t>Stewardship?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0154" y="1466850"/>
            <a:ext cx="9174770" cy="4857750"/>
          </a:xfrm>
        </p:spPr>
        <p:txBody>
          <a:bodyPr/>
          <a:lstStyle/>
          <a:p>
            <a:r>
              <a:rPr lang="en-US" sz="2400" dirty="0"/>
              <a:t>Up to 50% of hospitalized patients get antibiotics</a:t>
            </a:r>
          </a:p>
          <a:p>
            <a:pPr lvl="1"/>
            <a:r>
              <a:rPr lang="en-US" sz="2000" dirty="0"/>
              <a:t>~50% of US </a:t>
            </a:r>
            <a:r>
              <a:rPr lang="en-US" sz="2000" dirty="0" err="1"/>
              <a:t>inpt</a:t>
            </a:r>
            <a:r>
              <a:rPr lang="en-US" sz="2000" dirty="0"/>
              <a:t> &amp; </a:t>
            </a:r>
            <a:r>
              <a:rPr lang="en-US" sz="2000" dirty="0" err="1"/>
              <a:t>outpt</a:t>
            </a:r>
            <a:r>
              <a:rPr lang="en-US" sz="2000" dirty="0"/>
              <a:t> antibiotic use is inappropriate/suboptimal</a:t>
            </a:r>
          </a:p>
          <a:p>
            <a:pPr lvl="1"/>
            <a:r>
              <a:rPr lang="en-US" sz="2000" dirty="0"/>
              <a:t>30% entirely unnecessary</a:t>
            </a:r>
          </a:p>
          <a:p>
            <a:r>
              <a:rPr lang="en-US" sz="2400" dirty="0"/>
              <a:t>Consequences of antibiotic use</a:t>
            </a:r>
          </a:p>
          <a:p>
            <a:pPr lvl="1"/>
            <a:r>
              <a:rPr lang="en-US" sz="2000" dirty="0"/>
              <a:t>Short-term:  adverse events, patient &amp; societal </a:t>
            </a:r>
            <a:r>
              <a:rPr lang="en-US" sz="2000" i="1" dirty="0"/>
              <a:t>C. difficile – </a:t>
            </a:r>
            <a:r>
              <a:rPr lang="en-US" sz="2000" dirty="0"/>
              <a:t>up to 20% of hosp. pts who get an antibiotic have an ADE from that agent</a:t>
            </a:r>
          </a:p>
          <a:p>
            <a:pPr lvl="1"/>
            <a:r>
              <a:rPr lang="en-US" sz="2000" dirty="0"/>
              <a:t>Long-term:  microbiome disruption, patient &amp; pop.-level resistance</a:t>
            </a:r>
          </a:p>
          <a:p>
            <a:r>
              <a:rPr lang="en-US" sz="2400" dirty="0"/>
              <a:t>Limited development of new antimicrobials </a:t>
            </a:r>
          </a:p>
          <a:p>
            <a:pPr lvl="1"/>
            <a:r>
              <a:rPr lang="en-US" sz="2000" dirty="0"/>
              <a:t>No new antibacterials since cefiderocol in 2019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"/>
          <a:stretch/>
        </p:blipFill>
        <p:spPr bwMode="auto">
          <a:xfrm>
            <a:off x="9554924" y="1"/>
            <a:ext cx="2637076" cy="253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6"/>
          <p:cNvSpPr txBox="1">
            <a:spLocks/>
          </p:cNvSpPr>
          <p:nvPr/>
        </p:nvSpPr>
        <p:spPr>
          <a:xfrm>
            <a:off x="2622001" y="6593435"/>
            <a:ext cx="6932923" cy="305486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/>
              <a:t>Fridkin</a:t>
            </a:r>
            <a:r>
              <a:rPr lang="en-US" sz="1100" dirty="0"/>
              <a:t> S, et al. MMWR. 2014; 63(09):194-200.   </a:t>
            </a:r>
            <a:r>
              <a:rPr lang="en-US" sz="1100" dirty="0" err="1"/>
              <a:t>Dellit</a:t>
            </a:r>
            <a:r>
              <a:rPr lang="en-US" sz="1100" dirty="0"/>
              <a:t> TH et al. Clin Infect Dis 2007; 44:159–77. 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017CE801-8F21-7968-480B-2F1C953C98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54924" y="2776954"/>
          <a:ext cx="2547485" cy="213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608BA41-BEC6-377C-3155-CCE2B121A43C}"/>
              </a:ext>
            </a:extLst>
          </p:cNvPr>
          <p:cNvGrpSpPr/>
          <p:nvPr/>
        </p:nvGrpSpPr>
        <p:grpSpPr>
          <a:xfrm>
            <a:off x="3476747" y="5131133"/>
            <a:ext cx="4996044" cy="1168690"/>
            <a:chOff x="3476747" y="5131133"/>
            <a:chExt cx="4996044" cy="11686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5AFD2E-8D14-960E-0E37-CBE0CB8FF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5099" y="5131133"/>
              <a:ext cx="4779629" cy="89281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6ED6AE-B419-9DBD-D798-35A36C354955}"/>
                </a:ext>
              </a:extLst>
            </p:cNvPr>
            <p:cNvSpPr txBox="1"/>
            <p:nvPr/>
          </p:nvSpPr>
          <p:spPr>
            <a:xfrm>
              <a:off x="3476747" y="6038213"/>
              <a:ext cx="499604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i="0" strike="noStrike" dirty="0">
                  <a:effectLst/>
                  <a:latin typeface="Arial" panose="020B0604020202020204" pitchFamily="34" charset="0"/>
                </a:rPr>
                <a:t>Microbiology Spectrum.  2022 https://doi.org/10.1128/spectrum.00084-22</a:t>
              </a:r>
              <a:endParaRPr lang="en-US" sz="1100" b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B8204B-1DA3-F496-379A-367C9907FC90}"/>
              </a:ext>
            </a:extLst>
          </p:cNvPr>
          <p:cNvGrpSpPr/>
          <p:nvPr/>
        </p:nvGrpSpPr>
        <p:grpSpPr>
          <a:xfrm>
            <a:off x="8619626" y="5090078"/>
            <a:ext cx="3429028" cy="1370942"/>
            <a:chOff x="8619626" y="5090078"/>
            <a:chExt cx="3429028" cy="137094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DAD6AE-BA66-9D90-6F01-FCD9A7078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19626" y="5090078"/>
              <a:ext cx="3429028" cy="1124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134942-D7DD-4037-9447-197B9BFC22B8}"/>
                </a:ext>
              </a:extLst>
            </p:cNvPr>
            <p:cNvSpPr txBox="1"/>
            <p:nvPr/>
          </p:nvSpPr>
          <p:spPr>
            <a:xfrm>
              <a:off x="8619626" y="6214799"/>
              <a:ext cx="338544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/>
                <a:t>Clin Infect Dis. 2023;76(3):e1261–e5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EFE239-E296-D97E-459C-55CEA7F61ED3}"/>
              </a:ext>
            </a:extLst>
          </p:cNvPr>
          <p:cNvGrpSpPr/>
          <p:nvPr/>
        </p:nvGrpSpPr>
        <p:grpSpPr>
          <a:xfrm>
            <a:off x="186934" y="5057973"/>
            <a:ext cx="3085655" cy="1658572"/>
            <a:chOff x="186934" y="5057973"/>
            <a:chExt cx="3085655" cy="16585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4D8E63-F0DB-93BA-BE9D-A38E6D2D8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934" y="5057973"/>
              <a:ext cx="3085655" cy="147162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D123357-3878-7D51-9CFF-6EC16CAFF3E2}"/>
                </a:ext>
              </a:extLst>
            </p:cNvPr>
            <p:cNvSpPr txBox="1"/>
            <p:nvPr/>
          </p:nvSpPr>
          <p:spPr>
            <a:xfrm>
              <a:off x="227499" y="6470324"/>
              <a:ext cx="22281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/>
                <a:t>Clin Infect Dis. 2022;74(5):905-908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05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74B16-EB7F-9BAB-346E-FC9E7152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9" y="120578"/>
            <a:ext cx="11879801" cy="67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6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A761EE08-DB94-3B12-3842-8170B264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7"/>
            <a:ext cx="12192000" cy="68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3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SSTI Guidelines for Empiric Antimicrobial Therapy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294" y="6510565"/>
            <a:ext cx="111303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</a:rPr>
              <a:t>Stevens DL, et al. Clin Infect Dis. 2014;59(2):e10-52. Talan DA et al. N </a:t>
            </a:r>
            <a:r>
              <a:rPr lang="fr-FR" sz="1050" b="1" dirty="0" err="1">
                <a:latin typeface="arial" panose="020B0604020202020204" pitchFamily="34" charset="0"/>
              </a:rPr>
              <a:t>Engl</a:t>
            </a:r>
            <a:r>
              <a:rPr lang="fr-FR" sz="1050" b="1" dirty="0">
                <a:latin typeface="arial" panose="020B0604020202020204" pitchFamily="34" charset="0"/>
              </a:rPr>
              <a:t> J Med 2016;374:823-32. Daum RS et al. N </a:t>
            </a:r>
            <a:r>
              <a:rPr lang="fr-FR" sz="1050" b="1" dirty="0" err="1">
                <a:latin typeface="arial" panose="020B0604020202020204" pitchFamily="34" charset="0"/>
              </a:rPr>
              <a:t>Engl</a:t>
            </a:r>
            <a:r>
              <a:rPr lang="fr-FR" sz="1050" b="1" dirty="0">
                <a:latin typeface="arial" panose="020B0604020202020204" pitchFamily="34" charset="0"/>
              </a:rPr>
              <a:t> J Med 2017;376:2545-55.  </a:t>
            </a:r>
            <a:br>
              <a:rPr lang="fr-FR" sz="1050" b="1" dirty="0">
                <a:latin typeface="arial" panose="020B0604020202020204" pitchFamily="34" charset="0"/>
              </a:rPr>
            </a:br>
            <a:r>
              <a:rPr lang="fr-FR" sz="1050" b="1" dirty="0">
                <a:latin typeface="arial" panose="020B0604020202020204" pitchFamily="34" charset="0"/>
              </a:rPr>
              <a:t>Lake JG et al.  Clin Infect Dis.  2020; 71::661-663  </a:t>
            </a:r>
            <a:endParaRPr lang="en-US" sz="105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03753" y="1596572"/>
            <a:ext cx="10010277" cy="4880429"/>
            <a:chOff x="151252" y="1596571"/>
            <a:chExt cx="10010277" cy="48804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250" t="2734" r="4435" b="3208"/>
            <a:stretch/>
          </p:blipFill>
          <p:spPr>
            <a:xfrm>
              <a:off x="151252" y="1596571"/>
              <a:ext cx="10010277" cy="4876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7629779" y="6110514"/>
              <a:ext cx="2283959" cy="362854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29889" y="5261432"/>
              <a:ext cx="5083352" cy="1215568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highlight>
                    <a:srgbClr val="FFFF00"/>
                  </a:highlight>
                  <a:latin typeface="Arial" charset="0"/>
                </a:rPr>
                <a:t>Usual duration of therapy is 5 – 10 days 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FA73353-5BB3-9E76-A9DC-4942889AF552}"/>
              </a:ext>
            </a:extLst>
          </p:cNvPr>
          <p:cNvSpPr/>
          <p:nvPr/>
        </p:nvSpPr>
        <p:spPr bwMode="auto">
          <a:xfrm>
            <a:off x="8582280" y="5728411"/>
            <a:ext cx="215212" cy="362854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A0BBE-2957-1836-A8CD-80E25F5C9C09}"/>
              </a:ext>
            </a:extLst>
          </p:cNvPr>
          <p:cNvSpPr txBox="1"/>
          <p:nvPr/>
        </p:nvSpPr>
        <p:spPr>
          <a:xfrm>
            <a:off x="9971774" y="4148489"/>
            <a:ext cx="101856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± TMP/SMX, clindamycin</a:t>
            </a:r>
          </a:p>
        </p:txBody>
      </p:sp>
    </p:spTree>
    <p:extLst>
      <p:ext uri="{BB962C8B-B14F-4D97-AF65-F5344CB8AC3E}">
        <p14:creationId xmlns:p14="http://schemas.microsoft.com/office/powerpoint/2010/main" val="2785524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EDDE-3C71-D21D-69D6-382B0021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Perspective on SSTI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64872-84C4-6606-5201-096849A848D9}"/>
              </a:ext>
            </a:extLst>
          </p:cNvPr>
          <p:cNvSpPr/>
          <p:nvPr/>
        </p:nvSpPr>
        <p:spPr bwMode="auto">
          <a:xfrm>
            <a:off x="1579064" y="1814579"/>
            <a:ext cx="3684494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Culturable/purulent source</a:t>
            </a:r>
            <a:b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e.g.,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abscess, furuncle, wound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25A97-E9F1-09EF-7C27-0D82D2E40E30}"/>
              </a:ext>
            </a:extLst>
          </p:cNvPr>
          <p:cNvSpPr/>
          <p:nvPr/>
        </p:nvSpPr>
        <p:spPr bwMode="auto">
          <a:xfrm>
            <a:off x="469565" y="3210186"/>
            <a:ext cx="2814918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Empiric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treatment with oxacillin or cefazolin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5CE04-EDCB-B2D0-3F14-038B25B1E047}"/>
              </a:ext>
            </a:extLst>
          </p:cNvPr>
          <p:cNvSpPr/>
          <p:nvPr/>
        </p:nvSpPr>
        <p:spPr bwMode="auto">
          <a:xfrm>
            <a:off x="3582443" y="3205750"/>
            <a:ext cx="2747914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I&amp;D, obtain cultures, empirically treat for MRSA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85B13-6B7A-C01A-B7BD-5190D7F3E274}"/>
              </a:ext>
            </a:extLst>
          </p:cNvPr>
          <p:cNvSpPr/>
          <p:nvPr/>
        </p:nvSpPr>
        <p:spPr bwMode="auto">
          <a:xfrm>
            <a:off x="469565" y="4666904"/>
            <a:ext cx="2814918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Discharge on dicloxacillin, cephalexin,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etc.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A0332-80EA-6C18-36DD-69246B00AFE3}"/>
              </a:ext>
            </a:extLst>
          </p:cNvPr>
          <p:cNvSpPr/>
          <p:nvPr/>
        </p:nvSpPr>
        <p:spPr bwMode="auto">
          <a:xfrm>
            <a:off x="3548941" y="4666904"/>
            <a:ext cx="2814918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Discharge on oral antibiotic based on susceptibility results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474BFD-C1A3-5FA4-A0DF-C82FFC96116E}"/>
              </a:ext>
            </a:extLst>
          </p:cNvPr>
          <p:cNvCxnSpPr>
            <a:stCxn id="5" idx="2"/>
            <a:endCxn id="6" idx="0"/>
          </p:cNvCxnSpPr>
          <p:nvPr/>
        </p:nvCxnSpPr>
        <p:spPr bwMode="auto">
          <a:xfrm flipH="1">
            <a:off x="1877024" y="2728979"/>
            <a:ext cx="1544287" cy="48120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B72104-77E4-CC15-2047-A290F335C3ED}"/>
              </a:ext>
            </a:extLst>
          </p:cNvPr>
          <p:cNvCxnSpPr>
            <a:stCxn id="5" idx="2"/>
            <a:endCxn id="7" idx="0"/>
          </p:cNvCxnSpPr>
          <p:nvPr/>
        </p:nvCxnSpPr>
        <p:spPr bwMode="auto">
          <a:xfrm>
            <a:off x="3421311" y="2728979"/>
            <a:ext cx="1535089" cy="47677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A3AD79-C71B-DEFB-660A-93E2F3BE27FA}"/>
              </a:ext>
            </a:extLst>
          </p:cNvPr>
          <p:cNvCxnSpPr>
            <a:stCxn id="6" idx="2"/>
            <a:endCxn id="8" idx="0"/>
          </p:cNvCxnSpPr>
          <p:nvPr/>
        </p:nvCxnSpPr>
        <p:spPr bwMode="auto">
          <a:xfrm>
            <a:off x="1877024" y="4124586"/>
            <a:ext cx="0" cy="54231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FF9F07-4A1F-69AB-C1AA-18F2E62521C8}"/>
              </a:ext>
            </a:extLst>
          </p:cNvPr>
          <p:cNvCxnSpPr>
            <a:stCxn id="7" idx="2"/>
            <a:endCxn id="9" idx="0"/>
          </p:cNvCxnSpPr>
          <p:nvPr/>
        </p:nvCxnSpPr>
        <p:spPr bwMode="auto">
          <a:xfrm>
            <a:off x="4956400" y="4120150"/>
            <a:ext cx="0" cy="54675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3604D7DB-EFFD-74D7-335E-DA45B00F5DA9}"/>
              </a:ext>
            </a:extLst>
          </p:cNvPr>
          <p:cNvSpPr txBox="1">
            <a:spLocks/>
          </p:cNvSpPr>
          <p:nvPr/>
        </p:nvSpPr>
        <p:spPr>
          <a:xfrm>
            <a:off x="6491489" y="1513855"/>
            <a:ext cx="5458467" cy="469265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-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+"/>
              <a:defRPr sz="2000" b="1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Cellulitis:  Response to Rx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Fever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50% defervesce within 24 h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70% defervesce within 48 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Erythema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May increase for 24 hours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50% decrease requires 3–4 days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kern="0" dirty="0"/>
              <a:t>Duration of Rx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/>
              <a:t>Cellulitis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/>
              <a:t>5 (most cases) to 10 days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/>
              <a:t>Necrotizing fasciitis  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1800" kern="0" dirty="0"/>
              <a:t>Until further debridement not needed, and clinically stable for 48–72 hours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6F784-5543-1097-8FF9-5042B11888F7}"/>
              </a:ext>
            </a:extLst>
          </p:cNvPr>
          <p:cNvSpPr txBox="1"/>
          <p:nvPr/>
        </p:nvSpPr>
        <p:spPr>
          <a:xfrm>
            <a:off x="308602" y="6363300"/>
            <a:ext cx="112060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1050" b="1" dirty="0">
                <a:latin typeface="arial" panose="020B0604020202020204" pitchFamily="34" charset="0"/>
              </a:rPr>
              <a:t>Stevens DL, et al. Clin Infect Dis. 2014;59(2):e10-52.</a:t>
            </a:r>
            <a:r>
              <a:rPr lang="en-US" sz="1050" b="1" dirty="0">
                <a:latin typeface="Arial" charset="0"/>
              </a:rPr>
              <a:t> </a:t>
            </a:r>
            <a:r>
              <a:rPr lang="en-US" sz="1050" b="1" dirty="0" err="1">
                <a:latin typeface="Arial" charset="0"/>
              </a:rPr>
              <a:t>Eron</a:t>
            </a:r>
            <a:r>
              <a:rPr lang="en-US" sz="1050" b="1" dirty="0">
                <a:latin typeface="Arial" charset="0"/>
              </a:rPr>
              <a:t> LJ et al. </a:t>
            </a:r>
            <a:r>
              <a:rPr lang="en-US" sz="1050" b="1" dirty="0"/>
              <a:t>J </a:t>
            </a:r>
            <a:r>
              <a:rPr lang="en-US" sz="1050" b="1" dirty="0" err="1"/>
              <a:t>Antimicrob</a:t>
            </a:r>
            <a:r>
              <a:rPr lang="en-US" sz="1050" b="1" dirty="0"/>
              <a:t> </a:t>
            </a:r>
            <a:r>
              <a:rPr lang="en-US" sz="1050" b="1" dirty="0" err="1"/>
              <a:t>Chemother</a:t>
            </a:r>
            <a:r>
              <a:rPr lang="en-US" sz="1050" b="1" dirty="0"/>
              <a:t>. 2003 Nov;52 Suppl 1:i3-17.  </a:t>
            </a:r>
            <a:r>
              <a:rPr lang="en-US" sz="1050" b="1" dirty="0" err="1"/>
              <a:t>Eron</a:t>
            </a:r>
            <a:r>
              <a:rPr lang="en-US" sz="1050" b="1" dirty="0"/>
              <a:t> LJ.  Ann Intern Med.  2009 (1):  ITC-1. </a:t>
            </a:r>
            <a:br>
              <a:rPr lang="en-US" sz="1050" b="1" dirty="0"/>
            </a:br>
            <a:r>
              <a:rPr lang="it-IT" sz="1050" b="1" dirty="0"/>
              <a:t>Jeng A, et al.  Medicine (Baltimore).  2010; 89:217-226.</a:t>
            </a:r>
            <a:r>
              <a:rPr lang="en-US" sz="1050" b="1" dirty="0"/>
              <a:t> 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F6AC6-6372-DB0A-4DE0-8FDC98EB953C}"/>
              </a:ext>
            </a:extLst>
          </p:cNvPr>
          <p:cNvSpPr txBox="1"/>
          <p:nvPr/>
        </p:nvSpPr>
        <p:spPr>
          <a:xfrm>
            <a:off x="1531001" y="278269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7044F-D8CC-D97B-9214-3D122F4D3832}"/>
              </a:ext>
            </a:extLst>
          </p:cNvPr>
          <p:cNvSpPr txBox="1"/>
          <p:nvPr/>
        </p:nvSpPr>
        <p:spPr>
          <a:xfrm>
            <a:off x="4829665" y="27898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056625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5B2E-7C51-4805-E6F0-65568763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Management of SSTI </a:t>
            </a:r>
            <a:br>
              <a:rPr lang="en-US" dirty="0"/>
            </a:br>
            <a:r>
              <a:rPr lang="en-US" dirty="0"/>
              <a:t>Hospitalized Patients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5E8523-47A9-4D9E-06A1-EF2157AB5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96836"/>
            <a:ext cx="5328356" cy="46926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highlight>
                  <a:srgbClr val="FFFF00"/>
                </a:highlight>
              </a:rPr>
              <a:t>34 VA Facilities 2016 – 2017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Non-purulent cellulitis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Non-concordant MRSA Rx:  70%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Non-concordant anti-pseudomonal Rx:  36%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Purulent cellulitis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Non-concordant anti-pseudomonal Rx:  43%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Culture results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5% positive for </a:t>
            </a:r>
            <a:r>
              <a:rPr lang="en-US" sz="1600" i="1" dirty="0"/>
              <a:t>Enterobacterales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3% positive for </a:t>
            </a:r>
            <a:r>
              <a:rPr lang="en-US" sz="1600" i="1" dirty="0"/>
              <a:t>P. aeruginosa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48% received &gt; 10 days of therapy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7D85FA2-07FC-57E9-23B6-9374580E76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6968452"/>
              </p:ext>
            </p:extLst>
          </p:nvPr>
        </p:nvGraphicFramePr>
        <p:xfrm>
          <a:off x="6359743" y="1439953"/>
          <a:ext cx="5327650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2043D5C-E0F3-5436-FFAA-05D81A7AC6DF}"/>
              </a:ext>
            </a:extLst>
          </p:cNvPr>
          <p:cNvSpPr/>
          <p:nvPr/>
        </p:nvSpPr>
        <p:spPr>
          <a:xfrm>
            <a:off x="586424" y="6449811"/>
            <a:ext cx="4825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</a:rPr>
              <a:t>Sutton JD et al.  Open Forum Infect Dis. 2020; 7:ofz554</a:t>
            </a:r>
            <a:endParaRPr lang="en-US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2C3A1C-6BE0-FF95-CCBE-29FD372E9824}"/>
              </a:ext>
            </a:extLst>
          </p:cNvPr>
          <p:cNvSpPr/>
          <p:nvPr/>
        </p:nvSpPr>
        <p:spPr>
          <a:xfrm>
            <a:off x="6359744" y="6325484"/>
            <a:ext cx="5524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Walsh T, et al. BMC Infect Dis 2016;16:721.  Gibbons J, et al. Am J Infect Control 2017;45:1203. Jenkins T, et al. Infect Control Hosp Epidemiol. 2014;35(10):1241.  </a:t>
            </a:r>
          </a:p>
        </p:txBody>
      </p:sp>
    </p:spTree>
    <p:extLst>
      <p:ext uri="{BB962C8B-B14F-4D97-AF65-F5344CB8AC3E}">
        <p14:creationId xmlns:p14="http://schemas.microsoft.com/office/powerpoint/2010/main" val="361676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EDA2-B3DF-29D9-298F-AF632EE2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6200"/>
            <a:ext cx="6116722" cy="1111250"/>
          </a:xfrm>
        </p:spPr>
        <p:txBody>
          <a:bodyPr/>
          <a:lstStyle/>
          <a:p>
            <a:r>
              <a:rPr lang="en-US" dirty="0"/>
              <a:t>Mimics of Cellulitis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EF0836E-6DC9-176E-8835-FC537FDD5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216" y="1530220"/>
            <a:ext cx="6346259" cy="479438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Incorrect Dx in up to 30% (</a:t>
            </a:r>
            <a:r>
              <a:rPr lang="en-US" sz="2000" dirty="0" err="1"/>
              <a:t>inpt</a:t>
            </a:r>
            <a:r>
              <a:rPr lang="en-US" sz="2000" dirty="0"/>
              <a:t>) - 90% (</a:t>
            </a:r>
            <a:r>
              <a:rPr lang="en-US" sz="2000" dirty="0" err="1"/>
              <a:t>outpts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Common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Stasis dermatitis (cellulitis is RARELY bilateral)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Contact dermatitis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Thrombophlebitis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Arthropod reactions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Inflammatory tinea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Less common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Drug eruption, erythema chronicum </a:t>
            </a:r>
            <a:r>
              <a:rPr lang="en-US" sz="1800" dirty="0" err="1"/>
              <a:t>migrans</a:t>
            </a:r>
            <a:r>
              <a:rPr lang="en-US" sz="1800" dirty="0"/>
              <a:t>, psoriasis, vasculitis, lymphedema, calciphylaxis, drug reactions, Sweet syndrome, foreign body granulomas, panniculitis,…</a:t>
            </a:r>
            <a:endParaRPr lang="en-US" sz="2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2D6C0F-938E-7E96-8BA6-DF8A9CE1766D}"/>
              </a:ext>
            </a:extLst>
          </p:cNvPr>
          <p:cNvGrpSpPr/>
          <p:nvPr/>
        </p:nvGrpSpPr>
        <p:grpSpPr>
          <a:xfrm>
            <a:off x="6770765" y="16423"/>
            <a:ext cx="5343399" cy="6606750"/>
            <a:chOff x="6770765" y="16423"/>
            <a:chExt cx="5343399" cy="66067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A692C4-B91C-3458-B05D-D7F01D230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4056" y="16423"/>
              <a:ext cx="5296818" cy="32539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2459E5-B2AC-B683-8DD8-AD80D398D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0765" y="3375877"/>
              <a:ext cx="5343399" cy="32472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3C7737-F6B3-5446-D6EF-98F5C094CCE5}"/>
                </a:ext>
              </a:extLst>
            </p:cNvPr>
            <p:cNvSpPr txBox="1"/>
            <p:nvPr/>
          </p:nvSpPr>
          <p:spPr>
            <a:xfrm>
              <a:off x="6794056" y="45486"/>
              <a:ext cx="1594163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0" u="none" strike="noStrike" baseline="0" dirty="0">
                  <a:solidFill>
                    <a:schemeClr val="bg1"/>
                  </a:solidFill>
                  <a:latin typeface="GuardianAgateSans1-Regular"/>
                </a:rPr>
                <a:t>Deep venous thrombosis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519016-4D61-2315-848B-60118BB2D804}"/>
                </a:ext>
              </a:extLst>
            </p:cNvPr>
            <p:cNvSpPr txBox="1"/>
            <p:nvPr/>
          </p:nvSpPr>
          <p:spPr>
            <a:xfrm>
              <a:off x="8621486" y="35408"/>
              <a:ext cx="1660849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0" u="none" strike="noStrike" baseline="0" dirty="0">
                  <a:solidFill>
                    <a:schemeClr val="bg1"/>
                  </a:solidFill>
                  <a:latin typeface="GuardianAgateSans1-Regular"/>
                </a:rPr>
                <a:t>Calciphylaxis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176777-9FC1-66E9-FB6E-0BE51B9A91DB}"/>
                </a:ext>
              </a:extLst>
            </p:cNvPr>
            <p:cNvSpPr txBox="1"/>
            <p:nvPr/>
          </p:nvSpPr>
          <p:spPr>
            <a:xfrm>
              <a:off x="10448916" y="16423"/>
              <a:ext cx="1660849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0" u="none" strike="noStrike" baseline="0" dirty="0">
                  <a:solidFill>
                    <a:schemeClr val="bg1"/>
                  </a:solidFill>
                  <a:latin typeface="GuardianAgateSans1-Regular"/>
                </a:rPr>
                <a:t>Stasis dermatitis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73587D-5A6B-8F75-B4DB-B442F5C7A4CB}"/>
                </a:ext>
              </a:extLst>
            </p:cNvPr>
            <p:cNvSpPr txBox="1"/>
            <p:nvPr/>
          </p:nvSpPr>
          <p:spPr>
            <a:xfrm>
              <a:off x="10430025" y="3346814"/>
              <a:ext cx="1660849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0" u="none" strike="noStrike" baseline="0" dirty="0">
                  <a:solidFill>
                    <a:schemeClr val="bg1"/>
                  </a:solidFill>
                  <a:latin typeface="GuardianAgateSans1-Regular"/>
                </a:rPr>
                <a:t>Cellulitis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E3E0C2-6101-0CC6-EB7A-0FE3BFE49AE9}"/>
                </a:ext>
              </a:extLst>
            </p:cNvPr>
            <p:cNvSpPr txBox="1"/>
            <p:nvPr/>
          </p:nvSpPr>
          <p:spPr>
            <a:xfrm>
              <a:off x="8621485" y="3394862"/>
              <a:ext cx="1660849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0" u="none" strike="noStrike" baseline="0" dirty="0">
                  <a:solidFill>
                    <a:schemeClr val="bg1"/>
                  </a:solidFill>
                  <a:latin typeface="GuardianAgateSans1-Regular"/>
                </a:rPr>
                <a:t>Erythema </a:t>
              </a:r>
              <a:r>
                <a:rPr lang="en-US" b="1" i="0" u="none" strike="noStrike" baseline="0" dirty="0" err="1">
                  <a:solidFill>
                    <a:schemeClr val="bg1"/>
                  </a:solidFill>
                  <a:latin typeface="GuardianAgateSans1-Regular"/>
                </a:rPr>
                <a:t>migrans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871D68-BD15-0D29-8374-79E5E2BE7BD3}"/>
                </a:ext>
              </a:extLst>
            </p:cNvPr>
            <p:cNvSpPr txBox="1"/>
            <p:nvPr/>
          </p:nvSpPr>
          <p:spPr>
            <a:xfrm>
              <a:off x="6812945" y="3346814"/>
              <a:ext cx="1660849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0" u="none" strike="noStrike" baseline="0" dirty="0">
                  <a:solidFill>
                    <a:schemeClr val="bg1"/>
                  </a:solidFill>
                  <a:latin typeface="GuardianAgateSans1-Regular"/>
                </a:rPr>
                <a:t>Hematoma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6326847-21A4-32F4-683A-7F74B69A2D01}"/>
              </a:ext>
            </a:extLst>
          </p:cNvPr>
          <p:cNvSpPr txBox="1"/>
          <p:nvPr/>
        </p:nvSpPr>
        <p:spPr>
          <a:xfrm>
            <a:off x="6699381" y="6585849"/>
            <a:ext cx="32773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u="none" strike="noStrike" baseline="0" dirty="0">
                <a:latin typeface="GuardianSans-RegularIt"/>
              </a:rPr>
              <a:t>Raff AB, </a:t>
            </a:r>
            <a:r>
              <a:rPr lang="en-US" sz="1100" b="1" u="none" strike="noStrike" baseline="0" dirty="0" err="1">
                <a:latin typeface="GuardianSans-RegularIt"/>
              </a:rPr>
              <a:t>Kroshinsky</a:t>
            </a:r>
            <a:r>
              <a:rPr lang="en-US" sz="1100" b="1" u="none" strike="noStrike" baseline="0" dirty="0">
                <a:latin typeface="GuardianSans-RegularIt"/>
              </a:rPr>
              <a:t> D JAMA</a:t>
            </a:r>
            <a:r>
              <a:rPr lang="en-US" sz="1100" b="1" u="none" strike="noStrike" baseline="0" dirty="0">
                <a:latin typeface="GuardianSansGR-Regular"/>
              </a:rPr>
              <a:t>. 2016;316(3):325-337</a:t>
            </a:r>
            <a:endParaRPr lang="en-US" sz="32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CD512F-E7AA-5ABD-0530-B748910C3FCC}"/>
              </a:ext>
            </a:extLst>
          </p:cNvPr>
          <p:cNvSpPr/>
          <p:nvPr/>
        </p:nvSpPr>
        <p:spPr>
          <a:xfrm>
            <a:off x="353122" y="6620715"/>
            <a:ext cx="6346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latin typeface="Arial" charset="0"/>
              </a:rPr>
              <a:t>Deresinki</a:t>
            </a:r>
            <a:r>
              <a:rPr lang="en-US" sz="1000" b="1" dirty="0">
                <a:latin typeface="Arial" charset="0"/>
              </a:rPr>
              <a:t>.  </a:t>
            </a:r>
            <a:r>
              <a:rPr lang="en-US" sz="1000" b="1" dirty="0" err="1">
                <a:latin typeface="Arial" charset="0"/>
              </a:rPr>
              <a:t>Clin</a:t>
            </a:r>
            <a:r>
              <a:rPr lang="en-US" sz="1000" b="1" dirty="0">
                <a:latin typeface="Arial" charset="0"/>
              </a:rPr>
              <a:t> Infect Dis. 2016. 62: iii. </a:t>
            </a:r>
            <a:r>
              <a:rPr lang="en-US" sz="1000" b="1" dirty="0" err="1">
                <a:latin typeface="Arial" charset="0"/>
              </a:rPr>
              <a:t>Falagas</a:t>
            </a:r>
            <a:r>
              <a:rPr lang="en-US" sz="1000" b="1" dirty="0">
                <a:latin typeface="Arial" charset="0"/>
              </a:rPr>
              <a:t> ME. Ann Intern Med. 2005;142:47-55.</a:t>
            </a:r>
          </a:p>
        </p:txBody>
      </p:sp>
    </p:spTree>
    <p:extLst>
      <p:ext uri="{BB962C8B-B14F-4D97-AF65-F5344CB8AC3E}">
        <p14:creationId xmlns:p14="http://schemas.microsoft.com/office/powerpoint/2010/main" val="3622453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9F9B-E744-0F82-3700-2F150FE5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Empiric Antibiotics for DFI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8443DE7-3321-7D6E-EC1A-AD1F2C3E0415}"/>
              </a:ext>
            </a:extLst>
          </p:cNvPr>
          <p:cNvGrpSpPr/>
          <p:nvPr/>
        </p:nvGrpSpPr>
        <p:grpSpPr>
          <a:xfrm>
            <a:off x="59441" y="1437705"/>
            <a:ext cx="12095289" cy="3834091"/>
            <a:chOff x="59441" y="1614994"/>
            <a:chExt cx="12095289" cy="44075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0A84AF-4044-4977-5D78-62B418DC352F}"/>
                </a:ext>
              </a:extLst>
            </p:cNvPr>
            <p:cNvSpPr txBox="1"/>
            <p:nvPr/>
          </p:nvSpPr>
          <p:spPr>
            <a:xfrm>
              <a:off x="4752158" y="1620281"/>
              <a:ext cx="2261219" cy="138499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Moderate</a:t>
              </a:r>
            </a:p>
            <a:p>
              <a:pPr marL="168275" indent="-168275">
                <a:buFontTx/>
                <a:buChar char="-"/>
              </a:pPr>
              <a:r>
                <a:rPr lang="en-US" sz="1400" b="1" dirty="0"/>
                <a:t>Deeper structure involvement OR </a:t>
              </a:r>
            </a:p>
            <a:p>
              <a:pPr marL="168275" indent="-168275">
                <a:buFontTx/>
                <a:buChar char="-"/>
              </a:pPr>
              <a:r>
                <a:rPr lang="en-US" sz="1400" b="1" dirty="0"/>
                <a:t>&gt; 2 cm erythema &amp; &lt; 2 SIRS criteria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270538-859E-A235-1BAD-E44B16901684}"/>
                </a:ext>
              </a:extLst>
            </p:cNvPr>
            <p:cNvSpPr txBox="1"/>
            <p:nvPr/>
          </p:nvSpPr>
          <p:spPr>
            <a:xfrm>
              <a:off x="4757192" y="4545221"/>
              <a:ext cx="2261219" cy="147732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 anchorCtr="0">
              <a:noAutofit/>
            </a:bodyPr>
            <a:lstStyle/>
            <a:p>
              <a:pPr marL="112713" indent="-112713"/>
              <a:r>
                <a:rPr lang="en-US" sz="1400" b="1" dirty="0"/>
                <a:t>- Ampicillin/sulbactam +/- vancomycin </a:t>
              </a:r>
            </a:p>
            <a:p>
              <a:r>
                <a:rPr lang="en-US" sz="1400" b="1" dirty="0"/>
                <a:t>OR</a:t>
              </a:r>
            </a:p>
            <a:p>
              <a:pPr marL="112713" indent="-112713">
                <a:buFontTx/>
                <a:buChar char="-"/>
              </a:pPr>
              <a:r>
                <a:rPr lang="en-US" sz="1400" b="1" dirty="0"/>
                <a:t>Ceftriaxone &amp; metronidazole </a:t>
              </a:r>
              <a:br>
                <a:rPr lang="en-US" sz="1400" b="1" dirty="0"/>
              </a:br>
              <a:r>
                <a:rPr lang="en-US" sz="1400" b="1" dirty="0"/>
                <a:t>+/- vancomycin</a:t>
              </a:r>
              <a:endParaRPr lang="en-US" sz="4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CFC2BD-7053-1FDF-0F18-40C1586471BF}"/>
                </a:ext>
              </a:extLst>
            </p:cNvPr>
            <p:cNvSpPr txBox="1"/>
            <p:nvPr/>
          </p:nvSpPr>
          <p:spPr>
            <a:xfrm>
              <a:off x="5859615" y="4200617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Most cases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8848A0-7AB1-4A13-E85D-4A4596336B6F}"/>
                </a:ext>
              </a:extLst>
            </p:cNvPr>
            <p:cNvSpPr txBox="1"/>
            <p:nvPr/>
          </p:nvSpPr>
          <p:spPr>
            <a:xfrm>
              <a:off x="59441" y="4496648"/>
              <a:ext cx="2246052" cy="1471487"/>
            </a:xfrm>
            <a:prstGeom prst="rect">
              <a:avLst/>
            </a:prstGeom>
            <a:solidFill>
              <a:srgbClr val="00CC00"/>
            </a:solidFill>
          </p:spPr>
          <p:txBody>
            <a:bodyPr wrap="square" lIns="91440" rIns="0" rtlCol="0" anchor="ctr" anchorCtr="0">
              <a:noAutofit/>
            </a:bodyPr>
            <a:lstStyle/>
            <a:p>
              <a:pPr algn="ctr"/>
              <a:r>
                <a:rPr lang="en-US" sz="1400" b="1" dirty="0"/>
                <a:t>One of the following</a:t>
              </a:r>
            </a:p>
            <a:p>
              <a:pPr marL="112713" indent="-112713">
                <a:buFontTx/>
                <a:buChar char="-"/>
              </a:pPr>
              <a:endParaRPr lang="en-US" sz="1400" b="1" dirty="0"/>
            </a:p>
            <a:p>
              <a:pPr marL="112713" indent="-112713">
                <a:buFontTx/>
                <a:buChar char="-"/>
              </a:pPr>
              <a:r>
                <a:rPr lang="en-US" sz="1400" b="1" dirty="0"/>
                <a:t>Amoxicillin/clavulanate</a:t>
              </a:r>
            </a:p>
            <a:p>
              <a:pPr marL="112713" indent="-112713">
                <a:buFontTx/>
                <a:buChar char="-"/>
              </a:pPr>
              <a:r>
                <a:rPr lang="en-US" sz="1400" b="1" dirty="0"/>
                <a:t>Cephalexin</a:t>
              </a:r>
            </a:p>
            <a:p>
              <a:pPr marL="112713" indent="-112713">
                <a:buFontTx/>
                <a:buChar char="-"/>
              </a:pPr>
              <a:r>
                <a:rPr lang="en-US" sz="1400" b="1" dirty="0"/>
                <a:t>Cefadroxil</a:t>
              </a:r>
              <a:endParaRPr lang="en-US" sz="7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BF6A39-8BDF-46EE-544F-2A68874C929F}"/>
                </a:ext>
              </a:extLst>
            </p:cNvPr>
            <p:cNvSpPr txBox="1"/>
            <p:nvPr/>
          </p:nvSpPr>
          <p:spPr>
            <a:xfrm>
              <a:off x="2425959" y="4517877"/>
              <a:ext cx="2181805" cy="1471487"/>
            </a:xfrm>
            <a:prstGeom prst="rect">
              <a:avLst/>
            </a:prstGeom>
            <a:solidFill>
              <a:srgbClr val="00CC0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400" b="1" dirty="0"/>
                <a:t>One of the following</a:t>
              </a:r>
            </a:p>
            <a:p>
              <a:pPr marL="112713" indent="-112713">
                <a:buFontTx/>
                <a:buChar char="-"/>
              </a:pPr>
              <a:endParaRPr lang="en-US" sz="1400" b="1" dirty="0"/>
            </a:p>
            <a:p>
              <a:pPr marL="285750" indent="-285750">
                <a:buFontTx/>
                <a:buChar char="-"/>
              </a:pPr>
              <a:r>
                <a:rPr lang="en-US" sz="1400" b="1" dirty="0"/>
                <a:t>Doxycycline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dirty="0"/>
                <a:t>TMP-SMX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dirty="0"/>
                <a:t>Clindamycin</a:t>
              </a:r>
              <a:endParaRPr lang="en-US" sz="7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EFDADD-C075-4E55-4103-5D15D051A194}"/>
                </a:ext>
              </a:extLst>
            </p:cNvPr>
            <p:cNvSpPr txBox="1"/>
            <p:nvPr/>
          </p:nvSpPr>
          <p:spPr>
            <a:xfrm>
              <a:off x="2425959" y="1614994"/>
              <a:ext cx="2181805" cy="1384995"/>
            </a:xfrm>
            <a:prstGeom prst="rect">
              <a:avLst/>
            </a:prstGeom>
            <a:solidFill>
              <a:srgbClr val="00CC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Mild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dirty="0"/>
                <a:t>Subcutaneous involvement only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dirty="0"/>
                <a:t>No SIRS criteria</a:t>
              </a:r>
            </a:p>
            <a:p>
              <a:endParaRPr lang="en-US" sz="14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4D7E24-FCB2-630C-6547-832A01EB361B}"/>
                </a:ext>
              </a:extLst>
            </p:cNvPr>
            <p:cNvSpPr txBox="1"/>
            <p:nvPr/>
          </p:nvSpPr>
          <p:spPr>
            <a:xfrm>
              <a:off x="7169645" y="1846424"/>
              <a:ext cx="2261219" cy="72531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Severe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dirty="0">
                  <a:solidFill>
                    <a:schemeClr val="bg1"/>
                  </a:solidFill>
                </a:rPr>
                <a:t>&gt; 1 SIRS criteria</a:t>
              </a:r>
            </a:p>
            <a:p>
              <a:endParaRPr lang="en-US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A2B08-5A61-275B-79F2-2EADF4DC7536}"/>
                </a:ext>
              </a:extLst>
            </p:cNvPr>
            <p:cNvSpPr txBox="1"/>
            <p:nvPr/>
          </p:nvSpPr>
          <p:spPr>
            <a:xfrm>
              <a:off x="7169645" y="4518584"/>
              <a:ext cx="2352424" cy="147078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 anchorCtr="0">
              <a:noAutofit/>
            </a:bodyPr>
            <a:lstStyle/>
            <a:p>
              <a:pPr marL="112713" indent="-112713"/>
              <a:r>
                <a:rPr lang="en-US" sz="1400" b="1" dirty="0">
                  <a:solidFill>
                    <a:schemeClr val="bg1"/>
                  </a:solidFill>
                </a:rPr>
                <a:t>- Vancomycin &amp; ceftriaxone 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OR</a:t>
              </a:r>
            </a:p>
            <a:p>
              <a:pPr marL="112713" indent="-112713"/>
              <a:r>
                <a:rPr lang="en-US" sz="1400" b="1" dirty="0">
                  <a:solidFill>
                    <a:schemeClr val="bg1"/>
                  </a:solidFill>
                </a:rPr>
                <a:t>- Vancomycin &amp; ertapenem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3C0674-96A7-4647-77C6-F02B3902342F}"/>
                </a:ext>
              </a:extLst>
            </p:cNvPr>
            <p:cNvSpPr txBox="1"/>
            <p:nvPr/>
          </p:nvSpPr>
          <p:spPr>
            <a:xfrm>
              <a:off x="9708952" y="4537952"/>
              <a:ext cx="2423607" cy="147264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45720" rIns="0" rtlCol="0" anchor="ctr" anchorCtr="0"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- Vancomycin 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AND &amp; one of the following: 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- Piperacillin/tazobactam</a:t>
              </a:r>
            </a:p>
            <a:p>
              <a:pPr marL="112713" indent="-112713">
                <a:buFontTx/>
                <a:buChar char="-"/>
              </a:pPr>
              <a:r>
                <a:rPr lang="en-US" sz="1400" b="1" dirty="0">
                  <a:solidFill>
                    <a:schemeClr val="bg1"/>
                  </a:solidFill>
                </a:rPr>
                <a:t>Cefepime</a:t>
              </a:r>
            </a:p>
            <a:p>
              <a:pPr marL="112713" indent="-112713">
                <a:buFontTx/>
                <a:buChar char="-"/>
              </a:pPr>
              <a:r>
                <a:rPr lang="en-US" sz="1400" b="1" dirty="0">
                  <a:solidFill>
                    <a:schemeClr val="bg1"/>
                  </a:solidFill>
                </a:rPr>
                <a:t>Meropenem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BB25EA-949E-D59C-8219-9456B817333E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 flipH="1">
              <a:off x="3516862" y="3005276"/>
              <a:ext cx="2365906" cy="1512601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D1FCC12-C246-468E-AA46-B40296A1B2CC}"/>
                </a:ext>
              </a:extLst>
            </p:cNvPr>
            <p:cNvCxnSpPr>
              <a:cxnSpLocks/>
              <a:stCxn id="18" idx="2"/>
              <a:endCxn id="9" idx="0"/>
            </p:cNvCxnSpPr>
            <p:nvPr/>
          </p:nvCxnSpPr>
          <p:spPr>
            <a:xfrm>
              <a:off x="3514479" y="3831455"/>
              <a:ext cx="2383" cy="686422"/>
            </a:xfrm>
            <a:prstGeom prst="straightConnector1">
              <a:avLst/>
            </a:prstGeom>
            <a:ln w="254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8AA43B-65D5-BC6E-879F-8D246A747394}"/>
                </a:ext>
              </a:extLst>
            </p:cNvPr>
            <p:cNvSpPr txBox="1"/>
            <p:nvPr/>
          </p:nvSpPr>
          <p:spPr>
            <a:xfrm>
              <a:off x="93255" y="3366161"/>
              <a:ext cx="2220911" cy="646331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txBody>
            <a:bodyPr wrap="square" lIns="91440" rIns="0" rtlCol="0">
              <a:spAutoFit/>
            </a:bodyPr>
            <a:lstStyle/>
            <a:p>
              <a:pPr marL="112713" indent="-112713"/>
              <a:r>
                <a:rPr lang="en-US" sz="1200" b="1" dirty="0"/>
                <a:t>- MRSA colonization or infection in the past year</a:t>
              </a:r>
            </a:p>
            <a:p>
              <a:r>
                <a:rPr lang="en-US" sz="1200" b="1" dirty="0"/>
                <a:t>- Hemodialysis</a:t>
              </a:r>
              <a:endParaRPr lang="en-US" sz="6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3A7B9A-2610-8D94-06DD-973629DFF946}"/>
                </a:ext>
              </a:extLst>
            </p:cNvPr>
            <p:cNvSpPr txBox="1"/>
            <p:nvPr/>
          </p:nvSpPr>
          <p:spPr>
            <a:xfrm>
              <a:off x="2660992" y="3523678"/>
              <a:ext cx="1706974" cy="307777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txBody>
            <a:bodyPr wrap="square" lIns="91440" rIns="91440" rtlCol="0" anchor="ctr" anchorCtr="0">
              <a:spAutoFit/>
            </a:bodyPr>
            <a:lstStyle/>
            <a:p>
              <a:pPr algn="ctr"/>
              <a:r>
                <a:rPr lang="en-US" sz="1400" b="1" dirty="0"/>
                <a:t>Risk for MRSA</a:t>
              </a:r>
              <a:endParaRPr lang="en-US" sz="7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A3D400-8794-A7AC-60FB-9A0C9E815A12}"/>
                </a:ext>
              </a:extLst>
            </p:cNvPr>
            <p:cNvSpPr txBox="1"/>
            <p:nvPr/>
          </p:nvSpPr>
          <p:spPr>
            <a:xfrm>
              <a:off x="7185507" y="3290226"/>
              <a:ext cx="2246052" cy="63094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lIns="91440" rIns="0" rtlCol="0">
              <a:spAutoFit/>
            </a:bodyPr>
            <a:lstStyle/>
            <a:p>
              <a:pPr algn="ctr"/>
              <a:r>
                <a:rPr lang="en-US" sz="1400" b="1" dirty="0"/>
                <a:t>Indication for </a:t>
              </a:r>
              <a:r>
                <a:rPr lang="en-US" sz="1400" b="1" i="1" dirty="0"/>
                <a:t>Pseudomonas </a:t>
              </a:r>
              <a:r>
                <a:rPr lang="en-US" sz="1400" b="1" dirty="0"/>
                <a:t>treatment</a:t>
              </a:r>
            </a:p>
            <a:p>
              <a:endParaRPr lang="en-US" sz="7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196693-7BA5-60B5-62BC-B307E9E9B360}"/>
                </a:ext>
              </a:extLst>
            </p:cNvPr>
            <p:cNvSpPr txBox="1"/>
            <p:nvPr/>
          </p:nvSpPr>
          <p:spPr>
            <a:xfrm>
              <a:off x="9764937" y="3157881"/>
              <a:ext cx="2389793" cy="93871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lIns="91440" rIns="0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200" b="1" dirty="0"/>
                <a:t>Failed prior treatment</a:t>
              </a:r>
            </a:p>
            <a:p>
              <a:pPr marL="285750" indent="-285750">
                <a:buFontTx/>
                <a:buChar char="-"/>
              </a:pPr>
              <a:r>
                <a:rPr lang="en-US" sz="1200" b="1" dirty="0"/>
                <a:t>Life or limb-threatening infection</a:t>
              </a:r>
            </a:p>
            <a:p>
              <a:pPr marL="285750" indent="-285750">
                <a:buFontTx/>
                <a:buChar char="-"/>
              </a:pPr>
              <a:r>
                <a:rPr lang="en-US" sz="1200" b="1" dirty="0"/>
                <a:t>Immunocompromised</a:t>
              </a:r>
            </a:p>
            <a:p>
              <a:endParaRPr lang="en-US" sz="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4DC993-2FC0-CDCF-9767-12A9DB94CE7C}"/>
                </a:ext>
              </a:extLst>
            </p:cNvPr>
            <p:cNvSpPr txBox="1"/>
            <p:nvPr/>
          </p:nvSpPr>
          <p:spPr>
            <a:xfrm>
              <a:off x="760094" y="4200618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1BD576-E672-2F09-1B7C-28825759004F}"/>
                </a:ext>
              </a:extLst>
            </p:cNvPr>
            <p:cNvSpPr txBox="1"/>
            <p:nvPr/>
          </p:nvSpPr>
          <p:spPr>
            <a:xfrm>
              <a:off x="7786084" y="416128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B880BB-A80A-155B-A049-9289CAD72978}"/>
                </a:ext>
              </a:extLst>
            </p:cNvPr>
            <p:cNvSpPr txBox="1"/>
            <p:nvPr/>
          </p:nvSpPr>
          <p:spPr>
            <a:xfrm>
              <a:off x="2942313" y="4201255"/>
              <a:ext cx="493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Yes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9B24F9-FAB7-4EDC-94AE-D71BCB2E0779}"/>
                </a:ext>
              </a:extLst>
            </p:cNvPr>
            <p:cNvSpPr txBox="1"/>
            <p:nvPr/>
          </p:nvSpPr>
          <p:spPr>
            <a:xfrm>
              <a:off x="10308749" y="4213298"/>
              <a:ext cx="493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Yes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1B26A57-AA63-F72A-6AE4-3B4C6E9142D4}"/>
                </a:ext>
              </a:extLst>
            </p:cNvPr>
            <p:cNvCxnSpPr>
              <a:cxnSpLocks/>
              <a:stCxn id="18" idx="1"/>
              <a:endCxn id="17" idx="3"/>
            </p:cNvCxnSpPr>
            <p:nvPr/>
          </p:nvCxnSpPr>
          <p:spPr>
            <a:xfrm flipH="1">
              <a:off x="2314166" y="3677567"/>
              <a:ext cx="346826" cy="11760"/>
            </a:xfrm>
            <a:prstGeom prst="straightConnector1">
              <a:avLst/>
            </a:prstGeom>
            <a:ln w="254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73507BA-B4D3-CA98-7088-75E48A7BA4D1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>
              <a:off x="5882768" y="3005276"/>
              <a:ext cx="5034" cy="153994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7C6EACE-345F-10C9-B621-3B540D41EDE0}"/>
                </a:ext>
              </a:extLst>
            </p:cNvPr>
            <p:cNvCxnSpPr>
              <a:cxnSpLocks/>
              <a:stCxn id="10" idx="2"/>
              <a:endCxn id="18" idx="0"/>
            </p:cNvCxnSpPr>
            <p:nvPr/>
          </p:nvCxnSpPr>
          <p:spPr>
            <a:xfrm flipH="1">
              <a:off x="3514479" y="2999989"/>
              <a:ext cx="2383" cy="523689"/>
            </a:xfrm>
            <a:prstGeom prst="straightConnector1">
              <a:avLst/>
            </a:prstGeom>
            <a:ln w="254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C08B925-A127-D89F-9E06-3E63BAA173F1}"/>
                </a:ext>
              </a:extLst>
            </p:cNvPr>
            <p:cNvCxnSpPr>
              <a:cxnSpLocks/>
              <a:stCxn id="18" idx="2"/>
              <a:endCxn id="8" idx="0"/>
            </p:cNvCxnSpPr>
            <p:nvPr/>
          </p:nvCxnSpPr>
          <p:spPr>
            <a:xfrm flipH="1">
              <a:off x="1182467" y="3831455"/>
              <a:ext cx="2332012" cy="665193"/>
            </a:xfrm>
            <a:prstGeom prst="straightConnector1">
              <a:avLst/>
            </a:prstGeom>
            <a:ln w="254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ABB93A7-59BF-391D-66D5-98361DA1CFA2}"/>
                </a:ext>
              </a:extLst>
            </p:cNvPr>
            <p:cNvCxnSpPr>
              <a:cxnSpLocks/>
              <a:stCxn id="11" idx="2"/>
              <a:endCxn id="19" idx="0"/>
            </p:cNvCxnSpPr>
            <p:nvPr/>
          </p:nvCxnSpPr>
          <p:spPr>
            <a:xfrm>
              <a:off x="8300255" y="2571736"/>
              <a:ext cx="8278" cy="7184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01FF483-392A-94C0-E7B3-9A5DE482FB7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533" y="3924478"/>
              <a:ext cx="8278" cy="5974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76F77CE-F77F-0FB9-D3EC-1EC450217793}"/>
                </a:ext>
              </a:extLst>
            </p:cNvPr>
            <p:cNvCxnSpPr>
              <a:cxnSpLocks/>
              <a:stCxn id="19" idx="2"/>
              <a:endCxn id="13" idx="0"/>
            </p:cNvCxnSpPr>
            <p:nvPr/>
          </p:nvCxnSpPr>
          <p:spPr>
            <a:xfrm>
              <a:off x="8308533" y="3921168"/>
              <a:ext cx="2612223" cy="6167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B1A1D0E-89D0-CF25-99D9-BD96086AC75D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9431559" y="3605697"/>
              <a:ext cx="333378" cy="21544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3B42254-756B-FF2E-6AFB-6E248AAD3F3C}"/>
                </a:ext>
              </a:extLst>
            </p:cNvPr>
            <p:cNvSpPr txBox="1"/>
            <p:nvPr/>
          </p:nvSpPr>
          <p:spPr>
            <a:xfrm>
              <a:off x="3824740" y="4200617"/>
              <a:ext cx="1220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Some cases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BC255A4-06DA-3AC8-9DDB-3089A8F20CD2}"/>
              </a:ext>
            </a:extLst>
          </p:cNvPr>
          <p:cNvSpPr txBox="1"/>
          <p:nvPr/>
        </p:nvSpPr>
        <p:spPr>
          <a:xfrm>
            <a:off x="406204" y="5275595"/>
            <a:ext cx="11183111" cy="1100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en-US" sz="1600" b="1" dirty="0"/>
              <a:t>Empiric anti-pseudomonal therapy usually not necessary for severe infection; RCTs show</a:t>
            </a: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/>
              <a:t>Ampicillin/sulbactam equivalent to imipenem, included osteomyelitis; or pip/</a:t>
            </a:r>
            <a:r>
              <a:rPr lang="en-US" altLang="en-US" sz="1400" b="1" dirty="0" err="1"/>
              <a:t>tazo</a:t>
            </a:r>
            <a:r>
              <a:rPr lang="en-US" altLang="en-US" sz="1400" b="1" dirty="0"/>
              <a:t> (osteomyelitis excluded)</a:t>
            </a: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/>
              <a:t>Ertapenem equivalent to piperacillin/tazobactam – excluded osteomyelitis diagnosed by plain x-ray</a:t>
            </a: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/>
              <a:t>Moxifloxacin equivalent to piperacillin/tazobactam </a:t>
            </a: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E850C565-B632-D2AB-6A0F-C1B51F73E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56" y="6361053"/>
            <a:ext cx="112070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050" b="1" dirty="0">
                <a:latin typeface="Arial" panose="020B0604020202020204" pitchFamily="34" charset="0"/>
              </a:rPr>
              <a:t>Grayson ML et al.  Clin Infect Dis.  1994; 18:683-693.  Lipsky BA, et al.  Clin Inf Dis. </a:t>
            </a:r>
            <a:r>
              <a:rPr lang="en-US" sz="1050" b="1" i="0" u="none" strike="noStrike" baseline="0" dirty="0">
                <a:latin typeface="Univers-CondensedBold"/>
              </a:rPr>
              <a:t>2004; 38:17–24.  </a:t>
            </a:r>
            <a:r>
              <a:rPr lang="en-US" altLang="en-US" sz="1050" b="1" dirty="0">
                <a:latin typeface="Arial" panose="020B0604020202020204" pitchFamily="34" charset="0"/>
              </a:rPr>
              <a:t>Lipsky BA, et al. Lancet 2005; 366:1695-703.  Lipsky BA et al.  J </a:t>
            </a:r>
            <a:r>
              <a:rPr lang="en-US" altLang="en-US" sz="1050" b="1" dirty="0" err="1">
                <a:latin typeface="Arial" panose="020B0604020202020204" pitchFamily="34" charset="0"/>
              </a:rPr>
              <a:t>Antimicrob</a:t>
            </a:r>
            <a:r>
              <a:rPr lang="en-US" altLang="en-US" sz="1050" b="1" dirty="0">
                <a:latin typeface="Arial" panose="020B0604020202020204" pitchFamily="34" charset="0"/>
              </a:rPr>
              <a:t> Chemo..  2007; 60:370-376. Young H, et al. OFID 2017. https://doi.org/10.1093/ofid/ofx016.  Harless L, et al.. Surg Infections.  2005;  6:27-42.</a:t>
            </a:r>
          </a:p>
        </p:txBody>
      </p:sp>
    </p:spTree>
    <p:extLst>
      <p:ext uri="{BB962C8B-B14F-4D97-AF65-F5344CB8AC3E}">
        <p14:creationId xmlns:p14="http://schemas.microsoft.com/office/powerpoint/2010/main" val="1503125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4840-1D65-F9C2-839C-14F2E2AC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Diabetic Foot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554A-D539-9F1F-E9AC-C1391C480A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000" dirty="0">
                <a:highlight>
                  <a:srgbClr val="FFFF00"/>
                </a:highlight>
              </a:rPr>
              <a:t>Mild Diabetic Foot Infections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0.5 – 2.0 cm radius of erythema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000" dirty="0"/>
              <a:t>AND at least two of: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Local swelling or induration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Local tenderness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Local increased warmth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Purulent discharge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000" dirty="0"/>
              <a:t>AND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No other cause of a local inflammatory response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DE4FE-5DD1-1E77-DAAB-8289846A28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highlight>
                  <a:srgbClr val="FFFF00"/>
                </a:highlight>
              </a:rPr>
              <a:t>Moderate Diabetic Foot Infections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000" dirty="0"/>
              <a:t>One or more of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2.0 cm radius of erythema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deep structures involved, e.g., tendon, bone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noProof="0" dirty="0"/>
              <a:t>AND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altLang="en-US" sz="2000" noProof="0" dirty="0"/>
              <a:t>&lt; 2 SIRS criteria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000" noProof="0" dirty="0"/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noProof="0" dirty="0">
                <a:highlight>
                  <a:srgbClr val="FFFF00"/>
                </a:highlight>
              </a:rPr>
              <a:t>Severe Diabetic Foot Infections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altLang="en-US" sz="2000" noProof="0" dirty="0"/>
              <a:t>Any foot infection with &gt; 1 SIRS criteria</a:t>
            </a:r>
          </a:p>
          <a:p>
            <a:endParaRPr lang="en-US" sz="200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63F38D8-54B3-C1F7-C2E1-56B73D01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0" y="6465500"/>
            <a:ext cx="118685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2023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International Working Group on the Diabetic Foot Guidelines on the prevention and management of diabetes-related foot disease. www.iwgdfguidelines.org </a:t>
            </a:r>
          </a:p>
        </p:txBody>
      </p:sp>
    </p:spTree>
    <p:extLst>
      <p:ext uri="{BB962C8B-B14F-4D97-AF65-F5344CB8AC3E}">
        <p14:creationId xmlns:p14="http://schemas.microsoft.com/office/powerpoint/2010/main" val="1361936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981CE6-7EF4-CF78-8E39-D158DD788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69288"/>
              </p:ext>
            </p:extLst>
          </p:nvPr>
        </p:nvGraphicFramePr>
        <p:xfrm>
          <a:off x="6614485" y="1314432"/>
          <a:ext cx="5376623" cy="507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642">
                  <a:extLst>
                    <a:ext uri="{9D8B030D-6E8A-4147-A177-3AD203B41FA5}">
                      <a16:colId xmlns:a16="http://schemas.microsoft.com/office/drawing/2014/main" val="4213572381"/>
                    </a:ext>
                  </a:extLst>
                </a:gridCol>
                <a:gridCol w="2763981">
                  <a:extLst>
                    <a:ext uri="{9D8B030D-6E8A-4147-A177-3AD203B41FA5}">
                      <a16:colId xmlns:a16="http://schemas.microsoft.com/office/drawing/2014/main" val="2923635100"/>
                    </a:ext>
                  </a:extLst>
                </a:gridCol>
              </a:tblGrid>
              <a:tr h="10154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Bone/Joint Infection Extent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Antibiotic Duration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9475932"/>
                  </a:ext>
                </a:extLst>
              </a:tr>
              <a:tr h="1015455">
                <a:tc>
                  <a:txBody>
                    <a:bodyPr/>
                    <a:lstStyle/>
                    <a:p>
                      <a:r>
                        <a:rPr lang="en-US" b="1" dirty="0"/>
                        <a:t>RESECTED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(minimal remaining soft tissue infection)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2-5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297639"/>
                  </a:ext>
                </a:extLst>
              </a:tr>
              <a:tr h="1015455">
                <a:tc>
                  <a:txBody>
                    <a:bodyPr/>
                    <a:lstStyle/>
                    <a:p>
                      <a:r>
                        <a:rPr lang="en-US" b="1" dirty="0"/>
                        <a:t>RESECTED</a:t>
                      </a:r>
                    </a:p>
                    <a:p>
                      <a:r>
                        <a:rPr lang="en-US" dirty="0"/>
                        <a:t>Positive culture or histology of bone margins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weeks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344478"/>
                  </a:ext>
                </a:extLst>
              </a:tr>
              <a:tr h="1015455">
                <a:tc>
                  <a:txBody>
                    <a:bodyPr/>
                    <a:lstStyle/>
                    <a:p>
                      <a:r>
                        <a:rPr lang="en-US" b="1" dirty="0"/>
                        <a:t>DEBRIDED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(remaining soft tissue but not bone infection)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1-2 weeks (mild)</a:t>
                      </a:r>
                    </a:p>
                    <a:p>
                      <a:r>
                        <a:rPr lang="en-US" dirty="0"/>
                        <a:t>2-4 </a:t>
                      </a:r>
                      <a:r>
                        <a:rPr lang="en-US" dirty="0" err="1"/>
                        <a:t>wks</a:t>
                      </a:r>
                      <a:r>
                        <a:rPr lang="en-US" dirty="0"/>
                        <a:t> (moderate/severe)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7852313"/>
                  </a:ext>
                </a:extLst>
              </a:tr>
              <a:tr h="1015455">
                <a:tc>
                  <a:txBody>
                    <a:bodyPr/>
                    <a:lstStyle/>
                    <a:p>
                      <a:r>
                        <a:rPr lang="en-US" b="1" dirty="0"/>
                        <a:t>NO SURGERY/DEAD BONE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weeks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771453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BC24D1C-47D5-90BC-2F76-5F7B37BCB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30"/>
            <a:ext cx="6614486" cy="507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B4BA1-9D98-A398-B34B-03D6143BA44A}"/>
              </a:ext>
            </a:extLst>
          </p:cNvPr>
          <p:cNvSpPr txBox="1"/>
          <p:nvPr/>
        </p:nvSpPr>
        <p:spPr>
          <a:xfrm>
            <a:off x="344557" y="173905"/>
            <a:ext cx="1153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Antibiotic Duration for Diabetic Foot Infections/Osteomyelitis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6B831-24DD-C5BB-19AA-A6F35EC72D88}"/>
              </a:ext>
            </a:extLst>
          </p:cNvPr>
          <p:cNvSpPr txBox="1"/>
          <p:nvPr/>
        </p:nvSpPr>
        <p:spPr>
          <a:xfrm>
            <a:off x="92764" y="6488668"/>
            <a:ext cx="1149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Working Group on the Diabetic Foot Infection Guidelines, 2023; </a:t>
            </a:r>
            <a:r>
              <a:rPr lang="en-US" sz="1800" b="0" i="0" u="none" strike="noStrike" baseline="0" dirty="0">
                <a:latin typeface="UniversLTStd-LightCn"/>
                <a:hlinkClick r:id="rId3"/>
              </a:rPr>
              <a:t>https://doi.org/10.1093/cid/ciad527</a:t>
            </a:r>
            <a:r>
              <a:rPr lang="en-US" sz="1800" b="0" i="0" u="none" strike="noStrike" baseline="0" dirty="0">
                <a:latin typeface="UniversLTStd-LightCn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3F6D05-5447-939C-286C-9D6D6B377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156" y="846676"/>
            <a:ext cx="11166989" cy="8965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135556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5DA739E1-064C-8A9F-4A66-447FD0515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28" y="0"/>
            <a:ext cx="6847672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B0125C-405C-C991-474F-671AFF98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3" y="351057"/>
            <a:ext cx="436684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Say No To the “Full Fever Workup!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8390193-C29E-8BC8-7327-F6B140504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961421"/>
              </p:ext>
            </p:extLst>
          </p:nvPr>
        </p:nvGraphicFramePr>
        <p:xfrm>
          <a:off x="41631" y="2352260"/>
          <a:ext cx="4947109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815A22-A6C7-4300-96EE-ACEA9600EA78}"/>
              </a:ext>
            </a:extLst>
          </p:cNvPr>
          <p:cNvSpPr txBox="1"/>
          <p:nvPr/>
        </p:nvSpPr>
        <p:spPr>
          <a:xfrm>
            <a:off x="728870" y="5446643"/>
            <a:ext cx="372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survey of UCLA IM residents, 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E5EE53-6720-4A60-E715-BB72F61D7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63" y="6183777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Howard-Anderson, J </a:t>
            </a:r>
            <a:r>
              <a:rPr lang="en-US" altLang="en-US" sz="1800" i="1" dirty="0">
                <a:latin typeface="Arial" panose="020B0604020202020204" pitchFamily="34" charset="0"/>
              </a:rPr>
              <a:t>et al. </a:t>
            </a:r>
            <a:r>
              <a:rPr lang="en-US" altLang="en-US" sz="1800" dirty="0">
                <a:latin typeface="Arial" panose="020B0604020202020204" pitchFamily="34" charset="0"/>
              </a:rPr>
              <a:t>Diagnosis (</a:t>
            </a:r>
            <a:r>
              <a:rPr lang="en-US" altLang="en-US" sz="1800" dirty="0" err="1">
                <a:latin typeface="Arial" panose="020B0604020202020204" pitchFamily="34" charset="0"/>
              </a:rPr>
              <a:t>Berl</a:t>
            </a:r>
            <a:r>
              <a:rPr lang="en-US" altLang="en-US" sz="1800" dirty="0">
                <a:latin typeface="Arial" panose="020B0604020202020204" pitchFamily="34" charset="0"/>
              </a:rPr>
              <a:t>) . 2019 Jun 26;6(2):157-163</a:t>
            </a:r>
          </a:p>
        </p:txBody>
      </p:sp>
    </p:spTree>
    <p:extLst>
      <p:ext uri="{BB962C8B-B14F-4D97-AF65-F5344CB8AC3E}">
        <p14:creationId xmlns:p14="http://schemas.microsoft.com/office/powerpoint/2010/main" val="299711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A4C9-D36B-1DA0-A5D8-DAE1F9AF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</a:t>
            </a:r>
            <a:r>
              <a:rPr lang="en-US" dirty="0" err="1"/>
              <a:t>Overdiagnosing</a:t>
            </a:r>
            <a:r>
              <a:rPr lang="en-US"/>
              <a:t> Pneumonia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11599-CFA3-C840-C23E-B37E4A9B1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8885" y="1469858"/>
            <a:ext cx="5487524" cy="439754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highlight>
                  <a:srgbClr val="FFFF00"/>
                </a:highlight>
              </a:rPr>
              <a:t>Frequency of Overdiagnosis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Michigan – 46 hospitals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11.4% of 14,085 CAP pts were overdiagnosed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Boston – 4 hospitals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All clinical signs for pneumonia were normal for 18.7% of treated CAP patients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highlight>
                <a:srgbClr val="FFFF00"/>
              </a:highlight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highlight>
                  <a:srgbClr val="FFFF00"/>
                </a:highlight>
              </a:rPr>
              <a:t>Consequences of Overdiagnosis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Discrepancy between admitting and discharge diagnosis associated  with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Longer length of stay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Increased inpatient mortality, ICU admission, 30-day readmission.</a:t>
            </a:r>
          </a:p>
          <a:p>
            <a:pPr lvl="2"/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endParaRPr lang="en-US" sz="18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B15AB-5643-3801-EECF-AE45A0FAC773}"/>
              </a:ext>
            </a:extLst>
          </p:cNvPr>
          <p:cNvSpPr txBox="1"/>
          <p:nvPr/>
        </p:nvSpPr>
        <p:spPr>
          <a:xfrm>
            <a:off x="225828" y="5867399"/>
            <a:ext cx="610529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kern="1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Gupta et al. BMJ Qual </a:t>
            </a:r>
            <a:r>
              <a:rPr lang="en-US" sz="1000" b="1" kern="10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Saf</a:t>
            </a:r>
            <a:r>
              <a:rPr lang="en-US" sz="1000" b="1" kern="1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2022 May;31(5):383-386. </a:t>
            </a:r>
          </a:p>
          <a:p>
            <a:r>
              <a:rPr lang="en-US" sz="1000" b="1" dirty="0" err="1"/>
              <a:t>Klompas</a:t>
            </a:r>
            <a:r>
              <a:rPr lang="en-US" sz="1000" b="1" dirty="0"/>
              <a:t> M, et al. JAMA Network Open. 2020;3(7):e2010700. </a:t>
            </a:r>
          </a:p>
          <a:p>
            <a:r>
              <a:rPr lang="en-US" sz="1000" b="1" kern="1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National Quality Forum: </a:t>
            </a:r>
            <a:r>
              <a:rPr lang="en-US" sz="1000" b="1" i="0" dirty="0">
                <a:effectLst/>
              </a:rPr>
              <a:t>https://nqfappservicesstorage.blob.core.windows.net/proddocs/27/Spring/2022/measures/3671/shared/3671.zip</a:t>
            </a:r>
            <a:endParaRPr lang="en-US" sz="10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561CB2-19FE-1C31-985C-CCDC87204D45}"/>
              </a:ext>
            </a:extLst>
          </p:cNvPr>
          <p:cNvGrpSpPr/>
          <p:nvPr/>
        </p:nvGrpSpPr>
        <p:grpSpPr>
          <a:xfrm>
            <a:off x="304909" y="1390344"/>
            <a:ext cx="6026214" cy="3918284"/>
            <a:chOff x="6035214" y="2213812"/>
            <a:chExt cx="6026214" cy="391828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937052A-ADA4-40F3-1A96-35792A38A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9763" y="2213812"/>
              <a:ext cx="6001665" cy="391828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04D708-10E9-97FA-CF24-6EE34A129D28}"/>
                </a:ext>
              </a:extLst>
            </p:cNvPr>
            <p:cNvSpPr txBox="1"/>
            <p:nvPr/>
          </p:nvSpPr>
          <p:spPr>
            <a:xfrm>
              <a:off x="6035214" y="2289795"/>
              <a:ext cx="6001665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highlight>
                    <a:srgbClr val="FFFF00"/>
                  </a:highlight>
                </a:rPr>
                <a:t>National Quality Forum Definition of Pneumonia </a:t>
              </a:r>
            </a:p>
            <a:p>
              <a:endParaRPr lang="en-US" sz="900" b="1" dirty="0"/>
            </a:p>
            <a:p>
              <a:r>
                <a:rPr lang="en-US" sz="1600" b="1" dirty="0"/>
                <a:t>  ≥2 Clinical Signs/Symptoms   </a:t>
              </a:r>
              <a:r>
                <a:rPr lang="en-US" sz="1600" b="1" i="1" u="sng" dirty="0">
                  <a:solidFill>
                    <a:srgbClr val="FF0000"/>
                  </a:solidFill>
                </a:rPr>
                <a:t>AND</a:t>
              </a:r>
              <a:r>
                <a:rPr lang="en-US" sz="1600" dirty="0"/>
                <a:t>	</a:t>
              </a:r>
              <a:r>
                <a:rPr lang="en-US" sz="1600" b="1" dirty="0"/>
                <a:t>Radiographic Criteria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CFE7F0-38F7-810C-1568-FFD31438B1FF}"/>
              </a:ext>
            </a:extLst>
          </p:cNvPr>
          <p:cNvSpPr txBox="1"/>
          <p:nvPr/>
        </p:nvSpPr>
        <p:spPr>
          <a:xfrm>
            <a:off x="6682941" y="5867399"/>
            <a:ext cx="5179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Newman-Toker DE et al..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Diagnosis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 2020 May 14;8(1):67-84.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Johnson.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J Hosp Med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 2009 Apr;4(4):234-9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Zikos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JAMIA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 2019</a:t>
            </a:r>
          </a:p>
        </p:txBody>
      </p:sp>
    </p:spTree>
    <p:extLst>
      <p:ext uri="{BB962C8B-B14F-4D97-AF65-F5344CB8AC3E}">
        <p14:creationId xmlns:p14="http://schemas.microsoft.com/office/powerpoint/2010/main" val="4252412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C94C-5DAA-3541-9FAE-233D037D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385"/>
            <a:ext cx="10515600" cy="89614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Avoid the Sodium Sprinkle!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87B73-25AA-7A35-B377-BD2A6FA57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9" y="1570664"/>
            <a:ext cx="447592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Heart failure patients w/o proven infection or x-ray evidence of pneumonia who received IV antibiotics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Had longer lengths of stay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Required more diuretics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Were more likely to be readmitted</a:t>
            </a:r>
          </a:p>
          <a:p>
            <a:endParaRPr lang="en-US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D920FC5-2438-FD87-BB57-4976A93859F4}"/>
              </a:ext>
            </a:extLst>
          </p:cNvPr>
          <p:cNvSpPr txBox="1">
            <a:spLocks/>
          </p:cNvSpPr>
          <p:nvPr/>
        </p:nvSpPr>
        <p:spPr>
          <a:xfrm>
            <a:off x="100421" y="6283784"/>
            <a:ext cx="11648049" cy="432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Discontinue intravenous antibiotics or switch to oral antibiotics when indicated!</a:t>
            </a:r>
          </a:p>
        </p:txBody>
      </p:sp>
      <p:pic>
        <p:nvPicPr>
          <p:cNvPr id="7" name="Picture 6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0F2988C3-F78A-FC18-1852-D99777EAC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71" y="2092973"/>
            <a:ext cx="2839475" cy="2889211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75DD4D4-4DB9-001F-BF32-E58C94B41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27729"/>
              </p:ext>
            </p:extLst>
          </p:nvPr>
        </p:nvGraphicFramePr>
        <p:xfrm>
          <a:off x="4796118" y="1549230"/>
          <a:ext cx="4386338" cy="472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5576">
                  <a:extLst>
                    <a:ext uri="{9D8B030D-6E8A-4147-A177-3AD203B41FA5}">
                      <a16:colId xmlns:a16="http://schemas.microsoft.com/office/drawing/2014/main" val="734757035"/>
                    </a:ext>
                  </a:extLst>
                </a:gridCol>
                <a:gridCol w="1230762">
                  <a:extLst>
                    <a:ext uri="{9D8B030D-6E8A-4147-A177-3AD203B41FA5}">
                      <a16:colId xmlns:a16="http://schemas.microsoft.com/office/drawing/2014/main" val="3251656493"/>
                    </a:ext>
                  </a:extLst>
                </a:gridCol>
              </a:tblGrid>
              <a:tr h="58993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Intravenous antibiotic (prepared in normal saline)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 per day (mg)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59128"/>
                  </a:ext>
                </a:extLst>
              </a:tr>
              <a:tr h="47285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Vancomycin*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197477"/>
                  </a:ext>
                </a:extLst>
              </a:tr>
              <a:tr h="47285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Piperacillin-tazobactam*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74461"/>
                  </a:ext>
                </a:extLst>
              </a:tr>
              <a:tr h="47285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Ampicillin-sulbactam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974604"/>
                  </a:ext>
                </a:extLst>
              </a:tr>
              <a:tr h="47285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Meropenem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386407"/>
                  </a:ext>
                </a:extLst>
              </a:tr>
              <a:tr h="47285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Cefazolin*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680455"/>
                  </a:ext>
                </a:extLst>
              </a:tr>
              <a:tr h="47285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Cefepime*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017997"/>
                  </a:ext>
                </a:extLst>
              </a:tr>
              <a:tr h="47285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Azithromycin*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82122"/>
                  </a:ext>
                </a:extLst>
              </a:tr>
              <a:tr h="47285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Ceftriaxone*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112609"/>
                  </a:ext>
                </a:extLst>
              </a:tr>
              <a:tr h="258321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* Can also be diluted in D5W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244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68B01F-90D2-6E4D-0956-3587D65C2DB8}"/>
              </a:ext>
            </a:extLst>
          </p:cNvPr>
          <p:cNvSpPr txBox="1"/>
          <p:nvPr/>
        </p:nvSpPr>
        <p:spPr>
          <a:xfrm>
            <a:off x="223755" y="6550223"/>
            <a:ext cx="5475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Frisbee J,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OFID 2019;6:ofz220; Wang N,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OFID 2019;6:ofz508 </a:t>
            </a:r>
          </a:p>
        </p:txBody>
      </p:sp>
    </p:spTree>
    <p:extLst>
      <p:ext uri="{BB962C8B-B14F-4D97-AF65-F5344CB8AC3E}">
        <p14:creationId xmlns:p14="http://schemas.microsoft.com/office/powerpoint/2010/main" val="854303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34D1-64E0-86B2-6401-0DBEC222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Antibiotic Use Be Improved?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B085D-AADF-04BA-C7E4-775399B77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Diagnostic stewardship</a:t>
            </a:r>
          </a:p>
          <a:p>
            <a:pPr lvl="1"/>
            <a:r>
              <a:rPr lang="en-US" sz="2000" dirty="0"/>
              <a:t>Unnecessary urine cx (e.g., routine ED urine culture, improper reflex urine culture)</a:t>
            </a:r>
          </a:p>
          <a:p>
            <a:pPr lvl="1"/>
            <a:r>
              <a:rPr lang="en-US" sz="2000" dirty="0"/>
              <a:t>Untargeted “full fever work-up”</a:t>
            </a:r>
          </a:p>
          <a:p>
            <a:pPr lvl="1"/>
            <a:r>
              <a:rPr lang="en-US" sz="2000" dirty="0"/>
              <a:t>Necessary cultures </a:t>
            </a:r>
            <a:r>
              <a:rPr lang="en-US" sz="2000" i="1" u="sng" dirty="0"/>
              <a:t>before</a:t>
            </a:r>
            <a:r>
              <a:rPr lang="en-US" sz="2000" dirty="0"/>
              <a:t> antibiotics</a:t>
            </a:r>
          </a:p>
          <a:p>
            <a:r>
              <a:rPr lang="en-US" sz="2400" dirty="0"/>
              <a:t>Diagnostic thresholds – are antibiotics needed?</a:t>
            </a:r>
          </a:p>
          <a:p>
            <a:pPr lvl="1"/>
            <a:r>
              <a:rPr lang="en-US" sz="2000" dirty="0"/>
              <a:t>UTI vs asymptomatic bacteriuria</a:t>
            </a:r>
          </a:p>
          <a:p>
            <a:pPr lvl="1"/>
            <a:r>
              <a:rPr lang="en-US" sz="2000" dirty="0"/>
              <a:t>Pneumonia vs aspiration pneumonitis</a:t>
            </a:r>
          </a:p>
          <a:p>
            <a:pPr lvl="1"/>
            <a:r>
              <a:rPr lang="en-US" sz="2000" dirty="0"/>
              <a:t>Cellulitis vs stasis dermatitis</a:t>
            </a:r>
          </a:p>
          <a:p>
            <a:r>
              <a:rPr lang="en-US" sz="2400" dirty="0"/>
              <a:t>Guideline concordant use of antibiotics</a:t>
            </a:r>
          </a:p>
          <a:p>
            <a:pPr lvl="1"/>
            <a:r>
              <a:rPr lang="en-US" sz="2000" dirty="0"/>
              <a:t>Proper empiric therapy</a:t>
            </a:r>
          </a:p>
          <a:p>
            <a:pPr lvl="2"/>
            <a:r>
              <a:rPr lang="en-US" sz="1800" dirty="0"/>
              <a:t>Limitation of MDRO therapy to at-risk patients</a:t>
            </a:r>
          </a:p>
          <a:p>
            <a:pPr lvl="1"/>
            <a:r>
              <a:rPr lang="en-US" sz="2000" dirty="0"/>
              <a:t>Prompt de-escalation</a:t>
            </a:r>
          </a:p>
          <a:p>
            <a:pPr lvl="1"/>
            <a:r>
              <a:rPr lang="en-US" sz="2000" dirty="0"/>
              <a:t>Appropriate duration of therapy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3B2DB-4A86-03B5-277D-7C95DCAC9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52" y="2327780"/>
            <a:ext cx="4355296" cy="4355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0C7D76-158A-380F-6D15-8F11F597C08D}"/>
              </a:ext>
            </a:extLst>
          </p:cNvPr>
          <p:cNvSpPr/>
          <p:nvPr/>
        </p:nvSpPr>
        <p:spPr>
          <a:xfrm>
            <a:off x="1000276" y="6544633"/>
            <a:ext cx="34211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</a:rPr>
              <a:t>Figure  provided by Pranita Tamma, M.D., M.H.S.</a:t>
            </a:r>
          </a:p>
        </p:txBody>
      </p:sp>
    </p:spTree>
    <p:extLst>
      <p:ext uri="{BB962C8B-B14F-4D97-AF65-F5344CB8AC3E}">
        <p14:creationId xmlns:p14="http://schemas.microsoft.com/office/powerpoint/2010/main" val="4291834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67E2-F72D-AC52-A2D5-E4BBC67F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Overtreatment Potentially as Harmful as Undertreatment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8A036-7200-BC0A-5FB0-7C3BCD214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04"/>
          <a:stretch/>
        </p:blipFill>
        <p:spPr>
          <a:xfrm>
            <a:off x="0" y="1723092"/>
            <a:ext cx="12192000" cy="4865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123D08-8575-526F-AE78-BE3D39E2D46A}"/>
              </a:ext>
            </a:extLst>
          </p:cNvPr>
          <p:cNvSpPr txBox="1"/>
          <p:nvPr/>
        </p:nvSpPr>
        <p:spPr>
          <a:xfrm>
            <a:off x="677334" y="1466222"/>
            <a:ext cx="10837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none" strike="noStrike" baseline="0" dirty="0">
                <a:latin typeface="Arial-ItalicMT"/>
              </a:rPr>
              <a:t>17,430 patients with culture-positive sepsis on admission, 136 U.S. hospitals, 2009-2015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48A48-C3CB-60B3-6767-D16DD0F6E48B}"/>
              </a:ext>
            </a:extLst>
          </p:cNvPr>
          <p:cNvSpPr txBox="1"/>
          <p:nvPr/>
        </p:nvSpPr>
        <p:spPr>
          <a:xfrm>
            <a:off x="271955" y="6424871"/>
            <a:ext cx="6093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 baseline="0" dirty="0">
                <a:latin typeface="ArialMT"/>
              </a:rPr>
              <a:t>Rhee</a:t>
            </a:r>
            <a:r>
              <a:rPr lang="en-US" sz="1200" b="1" i="1" u="none" strike="noStrike" baseline="0" dirty="0">
                <a:latin typeface="Arial-ItalicMT"/>
              </a:rPr>
              <a:t>, JAMA </a:t>
            </a:r>
            <a:r>
              <a:rPr lang="en-US" sz="1200" b="1" i="1" u="none" strike="noStrike" baseline="0" dirty="0" err="1">
                <a:latin typeface="Arial-ItalicMT"/>
              </a:rPr>
              <a:t>Netw</a:t>
            </a:r>
            <a:r>
              <a:rPr lang="en-US" sz="1200" b="1" i="1" u="none" strike="noStrike" baseline="0" dirty="0">
                <a:latin typeface="Arial-ItalicMT"/>
              </a:rPr>
              <a:t> Open </a:t>
            </a:r>
            <a:r>
              <a:rPr lang="en-US" sz="1200" b="1" i="0" u="none" strike="noStrike" baseline="0" dirty="0">
                <a:latin typeface="ArialMT"/>
              </a:rPr>
              <a:t>2020;3(4):e202899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87336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CA34-6B36-9FF4-632F-F8A92393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When to Hold Them &amp; When to Fold Them</a:t>
            </a:r>
            <a:br>
              <a:rPr lang="en-US" dirty="0"/>
            </a:br>
            <a:r>
              <a:rPr lang="en-US" dirty="0"/>
              <a:t>Certainty of Infection and Severity of Illness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75286-856A-65E3-2209-65B612951C46}"/>
              </a:ext>
            </a:extLst>
          </p:cNvPr>
          <p:cNvSpPr/>
          <p:nvPr/>
        </p:nvSpPr>
        <p:spPr bwMode="auto">
          <a:xfrm>
            <a:off x="1219718" y="1730215"/>
            <a:ext cx="4441372" cy="4263241"/>
          </a:xfrm>
          <a:prstGeom prst="rect">
            <a:avLst/>
          </a:prstGeom>
          <a:gradFill flip="none" rotWithShape="1">
            <a:gsLst>
              <a:gs pos="18000">
                <a:srgbClr val="FF0000"/>
              </a:gs>
              <a:gs pos="44000">
                <a:srgbClr val="FFFF00"/>
              </a:gs>
              <a:gs pos="78000">
                <a:srgbClr val="00CC00"/>
              </a:gs>
            </a:gsLst>
            <a:path path="circle">
              <a:fillToRect t="100000" r="100000"/>
            </a:path>
            <a:tileRect l="-100000" b="-100000"/>
          </a:gradFill>
          <a:ln w="50800" cap="flat" cmpd="sng" algn="ctr">
            <a:noFill/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71D16-2F22-D7D6-7D9C-C265C2739313}"/>
              </a:ext>
            </a:extLst>
          </p:cNvPr>
          <p:cNvSpPr txBox="1"/>
          <p:nvPr/>
        </p:nvSpPr>
        <p:spPr>
          <a:xfrm>
            <a:off x="335494" y="2458100"/>
            <a:ext cx="461665" cy="278065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Arial-BoldMT"/>
              </a:rPr>
              <a:t>Certainty of Infection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9744B7-5441-B0D4-967F-609CBA8B1BBA}"/>
              </a:ext>
            </a:extLst>
          </p:cNvPr>
          <p:cNvSpPr txBox="1"/>
          <p:nvPr/>
        </p:nvSpPr>
        <p:spPr>
          <a:xfrm>
            <a:off x="746709" y="5407570"/>
            <a:ext cx="461665" cy="70748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Arial-BoldMT"/>
              </a:rPr>
              <a:t>Low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245C6-27C0-B14D-DC44-4398BDEE823A}"/>
              </a:ext>
            </a:extLst>
          </p:cNvPr>
          <p:cNvSpPr txBox="1"/>
          <p:nvPr/>
        </p:nvSpPr>
        <p:spPr>
          <a:xfrm>
            <a:off x="735330" y="1642809"/>
            <a:ext cx="461665" cy="70748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Arial-BoldMT"/>
              </a:rPr>
              <a:t>High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3A3C9A-4CAA-AAFF-AD58-0D327E7C020B}"/>
              </a:ext>
            </a:extLst>
          </p:cNvPr>
          <p:cNvCxnSpPr>
            <a:endCxn id="10" idx="2"/>
          </p:cNvCxnSpPr>
          <p:nvPr/>
        </p:nvCxnSpPr>
        <p:spPr bwMode="auto">
          <a:xfrm flipV="1">
            <a:off x="966162" y="2350296"/>
            <a:ext cx="1" cy="288845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C8A015-F697-DE9B-45FC-ACD9D6C7A7A1}"/>
              </a:ext>
            </a:extLst>
          </p:cNvPr>
          <p:cNvSpPr txBox="1"/>
          <p:nvPr/>
        </p:nvSpPr>
        <p:spPr>
          <a:xfrm>
            <a:off x="2182710" y="6269353"/>
            <a:ext cx="2515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Arial-BoldMT"/>
              </a:rPr>
              <a:t>Severity of Illness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56A785-AD6A-C4B0-B898-13130A803185}"/>
              </a:ext>
            </a:extLst>
          </p:cNvPr>
          <p:cNvSpPr txBox="1"/>
          <p:nvPr/>
        </p:nvSpPr>
        <p:spPr>
          <a:xfrm>
            <a:off x="1168713" y="5993456"/>
            <a:ext cx="752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-BoldMT"/>
              </a:rPr>
              <a:t>Low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D52302-BAB0-2F6A-3B82-C37B91533D7D}"/>
              </a:ext>
            </a:extLst>
          </p:cNvPr>
          <p:cNvSpPr txBox="1"/>
          <p:nvPr/>
        </p:nvSpPr>
        <p:spPr>
          <a:xfrm>
            <a:off x="4883743" y="5994037"/>
            <a:ext cx="752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latin typeface="Arial-BoldMT"/>
              </a:rPr>
              <a:t>HIgh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33875E-7479-A277-12EC-BC6E3430EDEC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 bwMode="auto">
          <a:xfrm>
            <a:off x="1921517" y="6178122"/>
            <a:ext cx="2962226" cy="58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AFB0FF-99B5-6F9A-69BD-8EEB4CFCF2DC}"/>
              </a:ext>
            </a:extLst>
          </p:cNvPr>
          <p:cNvSpPr txBox="1"/>
          <p:nvPr/>
        </p:nvSpPr>
        <p:spPr>
          <a:xfrm>
            <a:off x="6425488" y="3473244"/>
            <a:ext cx="54310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Arial-BoldMT"/>
              </a:rPr>
              <a:t>Give Antibiotics &amp; Get More Data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(stop antibiotics if the data do not support infection)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4116CA-69DA-84A5-E326-BAC360DF23C9}"/>
              </a:ext>
            </a:extLst>
          </p:cNvPr>
          <p:cNvSpPr txBox="1"/>
          <p:nvPr/>
        </p:nvSpPr>
        <p:spPr>
          <a:xfrm>
            <a:off x="6425488" y="1969652"/>
            <a:ext cx="54310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Arial-BoldMT"/>
              </a:rPr>
              <a:t>Hold Antibiotics &amp; Get More Data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(treat expeditiously if/when the data suggest infection)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B5E78E-1D02-F0D5-4E78-F108D7639462}"/>
              </a:ext>
            </a:extLst>
          </p:cNvPr>
          <p:cNvSpPr/>
          <p:nvPr/>
        </p:nvSpPr>
        <p:spPr bwMode="auto">
          <a:xfrm>
            <a:off x="5877753" y="3565924"/>
            <a:ext cx="457200" cy="457200"/>
          </a:xfrm>
          <a:prstGeom prst="rect">
            <a:avLst/>
          </a:prstGeom>
          <a:solidFill>
            <a:srgbClr val="00CC00"/>
          </a:solidFill>
          <a:ln w="50800" cap="flat" cmpd="sng" algn="ctr">
            <a:noFill/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" name="Picture 28" descr="A person sitting at a table&#10;&#10;Description automatically generated">
            <a:extLst>
              <a:ext uri="{FF2B5EF4-FFF2-40B4-BE49-F238E27FC236}">
                <a16:creationId xmlns:a16="http://schemas.microsoft.com/office/drawing/2014/main" id="{65CEC21D-3CE0-49FC-B97E-F6E9EE89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974" y="4357805"/>
            <a:ext cx="3095156" cy="23213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3C0952-63DB-0E17-FCD7-764CE4CFD684}"/>
              </a:ext>
            </a:extLst>
          </p:cNvPr>
          <p:cNvSpPr/>
          <p:nvPr/>
        </p:nvSpPr>
        <p:spPr bwMode="auto">
          <a:xfrm>
            <a:off x="5877753" y="2101561"/>
            <a:ext cx="457200" cy="457200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15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0C3C114-17DD-3889-5B14-A37E52B80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79" y="218913"/>
            <a:ext cx="11413641" cy="64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1CB4-3541-498D-63E0-96CF211B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573" y="76200"/>
            <a:ext cx="9855220" cy="1111250"/>
          </a:xfrm>
        </p:spPr>
        <p:txBody>
          <a:bodyPr/>
          <a:lstStyle/>
          <a:p>
            <a:pPr algn="ctr"/>
            <a:r>
              <a:rPr lang="en-US" sz="3200" dirty="0"/>
              <a:t>CAP:  When Should Empiric Anti-MRSA or Anti-Pseudomonal Therapy be Given?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58823-7DB1-953C-59A6-655006C57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02" y="1671886"/>
            <a:ext cx="9706519" cy="49072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9C3F1-3090-4514-E4F8-D63A41058769}"/>
              </a:ext>
            </a:extLst>
          </p:cNvPr>
          <p:cNvSpPr txBox="1"/>
          <p:nvPr/>
        </p:nvSpPr>
        <p:spPr>
          <a:xfrm>
            <a:off x="232144" y="1535283"/>
            <a:ext cx="230555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Note:  Prior IV antibiotics &amp; recent hospitalization is a proxy for locally validated risk factors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D04E7-AEA9-2C13-FA15-A057D4B2BF05}"/>
              </a:ext>
            </a:extLst>
          </p:cNvPr>
          <p:cNvSpPr/>
          <p:nvPr/>
        </p:nvSpPr>
        <p:spPr>
          <a:xfrm>
            <a:off x="142875" y="6433759"/>
            <a:ext cx="7154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HelN-L"/>
                <a:ea typeface="+mn-ea"/>
                <a:cs typeface="+mn-cs"/>
              </a:rPr>
              <a:t>Metlay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HelN-L"/>
                <a:ea typeface="+mn-ea"/>
                <a:cs typeface="+mn-cs"/>
              </a:rPr>
              <a:t> J, et al. Diagnosis and Treatment of Adults with Community-acquired Pneumonia.  Am J Respir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HelN-L"/>
                <a:ea typeface="+mn-ea"/>
                <a:cs typeface="+mn-cs"/>
              </a:rPr>
              <a:t>Crit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HelN-L"/>
                <a:ea typeface="+mn-ea"/>
                <a:cs typeface="+mn-cs"/>
              </a:rPr>
              <a:t> Care Med . 2019; 200:e45–e67.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1B83C-8A0B-86E8-5454-C777D4C3C3E2}"/>
              </a:ext>
            </a:extLst>
          </p:cNvPr>
          <p:cNvSpPr txBox="1"/>
          <p:nvPr/>
        </p:nvSpPr>
        <p:spPr>
          <a:xfrm>
            <a:off x="8602051" y="1519134"/>
            <a:ext cx="2803062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Severe pneumonia definition</a:t>
            </a:r>
            <a:r>
              <a:rPr lang="en-US" sz="1400" dirty="0"/>
              <a:t>:</a:t>
            </a:r>
          </a:p>
          <a:p>
            <a:pPr marL="0" lvl="1"/>
            <a:r>
              <a:rPr lang="en-US" sz="1200" dirty="0"/>
              <a:t>Any of</a:t>
            </a:r>
          </a:p>
          <a:p>
            <a:pPr marL="341313" lvl="2"/>
            <a:r>
              <a:rPr lang="en-US" sz="1200" dirty="0"/>
              <a:t>Septic shock (pressors)</a:t>
            </a:r>
          </a:p>
          <a:p>
            <a:pPr marL="341313" lvl="2"/>
            <a:r>
              <a:rPr lang="en-US" sz="1200" dirty="0"/>
              <a:t>Respiratory failure (mech vent</a:t>
            </a:r>
          </a:p>
          <a:p>
            <a:pPr marL="0" lvl="1"/>
            <a:r>
              <a:rPr lang="en-US" sz="1200" dirty="0"/>
              <a:t>Or presence of 3 minor criteria</a:t>
            </a:r>
          </a:p>
          <a:p>
            <a:pPr marL="341313" lvl="2"/>
            <a:r>
              <a:rPr lang="en-US" sz="1100" dirty="0"/>
              <a:t>Respiratory Rate ≥ 30</a:t>
            </a:r>
          </a:p>
          <a:p>
            <a:pPr marL="341313" lvl="2"/>
            <a:r>
              <a:rPr lang="en-US" sz="1100" dirty="0"/>
              <a:t>PaO</a:t>
            </a:r>
            <a:r>
              <a:rPr lang="en-US" sz="1100" baseline="-25000" dirty="0"/>
              <a:t>2</a:t>
            </a:r>
            <a:r>
              <a:rPr lang="en-US" sz="1100" dirty="0"/>
              <a:t>/FIO</a:t>
            </a:r>
            <a:r>
              <a:rPr lang="en-US" sz="1100" baseline="-25000" dirty="0"/>
              <a:t>2</a:t>
            </a:r>
            <a:r>
              <a:rPr lang="en-US" sz="1100" dirty="0"/>
              <a:t> ≤ 250 ( &gt; ~2 L nasal O</a:t>
            </a:r>
            <a:r>
              <a:rPr lang="en-US" sz="1100" baseline="-25000" dirty="0"/>
              <a:t>2</a:t>
            </a:r>
            <a:r>
              <a:rPr lang="en-US" sz="1100" dirty="0"/>
              <a:t>)</a:t>
            </a:r>
          </a:p>
          <a:p>
            <a:pPr marL="341313" lvl="2"/>
            <a:r>
              <a:rPr lang="en-US" sz="1100" dirty="0"/>
              <a:t>Multi-lobar infiltrates</a:t>
            </a:r>
          </a:p>
          <a:p>
            <a:pPr marL="341313" lvl="2"/>
            <a:r>
              <a:rPr lang="en-US" sz="1100" dirty="0"/>
              <a:t>New confusion/disorientation</a:t>
            </a:r>
          </a:p>
          <a:p>
            <a:pPr marL="341313" lvl="2"/>
            <a:r>
              <a:rPr lang="en-US" sz="1100" dirty="0"/>
              <a:t>New BUN ≥ 20</a:t>
            </a:r>
          </a:p>
          <a:p>
            <a:pPr marL="341313" lvl="2"/>
            <a:r>
              <a:rPr lang="en-US" sz="1100" dirty="0"/>
              <a:t>WBC &lt; 4,000</a:t>
            </a:r>
          </a:p>
          <a:p>
            <a:pPr marL="341313" lvl="2"/>
            <a:r>
              <a:rPr lang="en-US" sz="1100" dirty="0"/>
              <a:t>Platelets &lt; 100,000</a:t>
            </a:r>
          </a:p>
          <a:p>
            <a:pPr marL="341313" lvl="2"/>
            <a:r>
              <a:rPr lang="en-US" sz="1100" dirty="0"/>
              <a:t>Core T &lt; 36°</a:t>
            </a:r>
          </a:p>
          <a:p>
            <a:pPr marL="341313" lvl="2"/>
            <a:r>
              <a:rPr lang="en-US" sz="1100" dirty="0">
                <a:sym typeface="Wingdings" panose="05000000000000000000" pitchFamily="2" charset="2"/>
              </a:rPr>
              <a:t> BP </a:t>
            </a:r>
            <a:r>
              <a:rPr lang="en-US" sz="1100" dirty="0"/>
              <a:t> requiring aggressive fluids</a:t>
            </a:r>
          </a:p>
        </p:txBody>
      </p:sp>
    </p:spTree>
    <p:extLst>
      <p:ext uri="{BB962C8B-B14F-4D97-AF65-F5344CB8AC3E}">
        <p14:creationId xmlns:p14="http://schemas.microsoft.com/office/powerpoint/2010/main" val="119762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80E046-1FC2-63DB-EB90-D2A2F2DD4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4" y="41578"/>
            <a:ext cx="12031132" cy="676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0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AED2-1273-3763-CF09-65454A187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4" y="68226"/>
            <a:ext cx="12005732" cy="67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6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235F-F25A-D28A-66C9-0045EE05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Anaerobic Coverage Indicated in the Treatment of Pneumonia?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26355-3E37-5703-65D9-4195FAAEA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15"/>
          <a:stretch/>
        </p:blipFill>
        <p:spPr>
          <a:xfrm>
            <a:off x="52557" y="1452282"/>
            <a:ext cx="12086886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0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5FA5-05C3-74B8-EF95-059F1FF6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8" y="76200"/>
            <a:ext cx="11017710" cy="1111250"/>
          </a:xfrm>
        </p:spPr>
        <p:txBody>
          <a:bodyPr/>
          <a:lstStyle/>
          <a:p>
            <a:r>
              <a:rPr lang="en-US" dirty="0"/>
              <a:t>Aspiration Pneumonitis vs Aspiration Pneumonia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6BB5-7B16-CEE6-8281-EE54F277C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Aspiration Pneumonitis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Develops immediately after an aspiration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recovery within 24-48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subset develops 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benefit from antibiotics</a:t>
            </a:r>
            <a:endParaRPr lang="en-US" b="1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DA348-D3AE-B037-A2BB-3687BEDD4A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Aspiration Pneumonia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Takes 3-5 days to develop after aspiration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Specific anti-anaerobic therapy necessary only with empyema, lung abscess, necrotizing pneumonia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84F0F-9389-C0B0-5815-D574A1475E88}"/>
              </a:ext>
            </a:extLst>
          </p:cNvPr>
          <p:cNvSpPr/>
          <p:nvPr/>
        </p:nvSpPr>
        <p:spPr>
          <a:xfrm>
            <a:off x="142875" y="6494722"/>
            <a:ext cx="9742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HelN-L"/>
                <a:ea typeface="+mn-ea"/>
                <a:cs typeface="+mn-cs"/>
              </a:rPr>
              <a:t>Metlay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HelN-L"/>
                <a:ea typeface="+mn-ea"/>
                <a:cs typeface="+mn-cs"/>
              </a:rPr>
              <a:t> J, et al. Diagnosis and Treatment of Adults with Community-acquired Pneumonia.  Am J Respir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HelN-L"/>
                <a:ea typeface="+mn-ea"/>
                <a:cs typeface="+mn-cs"/>
              </a:rPr>
              <a:t>Crit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HelN-L"/>
                <a:ea typeface="+mn-ea"/>
                <a:cs typeface="+mn-cs"/>
              </a:rPr>
              <a:t> Care Med . 2019; 200:e45–e67.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52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D450-7579-E7D1-4E01-49608C160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5" y="112060"/>
            <a:ext cx="11573443" cy="1111250"/>
          </a:xfrm>
        </p:spPr>
        <p:txBody>
          <a:bodyPr/>
          <a:lstStyle/>
          <a:p>
            <a:r>
              <a:rPr lang="en-US" dirty="0"/>
              <a:t>CAP:  What is the Appropriate Duration of Therapy?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4F4E4-6CC2-E362-D5DA-CB3CF6E6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243" y="1792942"/>
            <a:ext cx="5328356" cy="44240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Appropriate duration:  guided by time to achieve clinical stability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At least ≥ 5 days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No more than one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day after achievement of </a:t>
            </a:r>
            <a:r>
              <a:rPr lang="en-US" sz="2000" dirty="0"/>
              <a:t>clinical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stability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Minimum of 7 days for pneumonia due to </a:t>
            </a:r>
            <a:r>
              <a:rPr lang="en-US" sz="2000" i="1" dirty="0"/>
              <a:t>S. aureus </a:t>
            </a:r>
            <a:r>
              <a:rPr lang="en-US" sz="2000" dirty="0"/>
              <a:t>or </a:t>
            </a:r>
            <a:r>
              <a:rPr lang="en-US" sz="2000" i="1" dirty="0"/>
              <a:t>P. aeruginosa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Exclusions:  Lung abscess, empyema, infection due to fungi, mycobacteria, </a:t>
            </a:r>
            <a:r>
              <a:rPr lang="en-US" sz="2000" i="1" dirty="0"/>
              <a:t>Legionella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dirty="0">
                <a:latin typeface="AdvOT1ef757c0"/>
              </a:rPr>
              <a:t>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A8343-31A2-EAD6-145D-6DED4C952448}"/>
              </a:ext>
            </a:extLst>
          </p:cNvPr>
          <p:cNvSpPr/>
          <p:nvPr/>
        </p:nvSpPr>
        <p:spPr>
          <a:xfrm>
            <a:off x="1224756" y="6564339"/>
            <a:ext cx="97424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Metlay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J, et al. Diagnosis and Treatment of Adults with Community-acquired Pneumonia.  Am J Respir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Crit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Care Med . 2019; 200:e45–e67.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2CAF54B-D216-0AD8-746C-82F7C20790E0}"/>
              </a:ext>
            </a:extLst>
          </p:cNvPr>
          <p:cNvSpPr txBox="1">
            <a:spLocks/>
          </p:cNvSpPr>
          <p:nvPr/>
        </p:nvSpPr>
        <p:spPr>
          <a:xfrm>
            <a:off x="6419455" y="1393372"/>
            <a:ext cx="5328302" cy="23201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-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+"/>
              <a:defRPr sz="2000" b="1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Non-ICU VA CAP Patients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99% are clinically stable by day 5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42.7% receive ≥ 7 days of antibiotics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18.7% receive ≥ 8 days of antibiotics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Appropriate duration:  ≥ 5 days and ≤1 day after achievement of stability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None/>
              <a:defRPr/>
            </a:pPr>
            <a:endParaRPr lang="en-US" sz="16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FF8FD7-42CF-89DF-9389-F143B86AB68B}"/>
              </a:ext>
            </a:extLst>
          </p:cNvPr>
          <p:cNvCxnSpPr>
            <a:cxnSpLocks/>
          </p:cNvCxnSpPr>
          <p:nvPr/>
        </p:nvCxnSpPr>
        <p:spPr bwMode="auto">
          <a:xfrm>
            <a:off x="6502820" y="3788863"/>
            <a:ext cx="505269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4887CEDA-E209-D9B8-8C40-69C99AEA6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676185"/>
              </p:ext>
            </p:extLst>
          </p:nvPr>
        </p:nvGraphicFramePr>
        <p:xfrm>
          <a:off x="6449755" y="3919425"/>
          <a:ext cx="5580888" cy="257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442871"/>
      </p:ext>
    </p:extLst>
  </p:cSld>
  <p:clrMapOvr>
    <a:masterClrMapping/>
  </p:clrMapOvr>
</p:sld>
</file>

<file path=ppt/theme/theme1.xml><?xml version="1.0" encoding="utf-8"?>
<a:theme xmlns:a="http://schemas.openxmlformats.org/drawingml/2006/main" name="2_blank">
  <a:themeElements>
    <a:clrScheme name="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00E7"/>
      </a:accent6>
      <a:hlink>
        <a:srgbClr val="66FF33"/>
      </a:hlink>
      <a:folHlink>
        <a:srgbClr val="00FF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114FFB"/>
        </a:dk2>
        <a:lt2>
          <a:srgbClr val="FFFFFF"/>
        </a:lt2>
        <a:accent1>
          <a:srgbClr val="FC0128"/>
        </a:accent1>
        <a:accent2>
          <a:srgbClr val="FFFF00"/>
        </a:accent2>
        <a:accent3>
          <a:srgbClr val="AAB2FD"/>
        </a:accent3>
        <a:accent4>
          <a:srgbClr val="DADADA"/>
        </a:accent4>
        <a:accent5>
          <a:srgbClr val="FDAAAC"/>
        </a:accent5>
        <a:accent6>
          <a:srgbClr val="E7E700"/>
        </a:accent6>
        <a:hlink>
          <a:srgbClr val="00FF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E700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66FF33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lor template 2019.potx" id="{3C48F6A7-BCD5-41F1-890A-ACCDBD0ED9A0}" vid="{85E954F9-7520-45EA-8687-BB9A6EE90EE8}"/>
    </a:ext>
  </a:extLst>
</a:theme>
</file>

<file path=ppt/theme/theme2.xml><?xml version="1.0" encoding="utf-8"?>
<a:theme xmlns:a="http://schemas.openxmlformats.org/drawingml/2006/main" name="3_blank">
  <a:themeElements>
    <a:clrScheme name="B &amp; W Template 10-07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00E7"/>
      </a:accent6>
      <a:hlink>
        <a:srgbClr val="66FF33"/>
      </a:hlink>
      <a:folHlink>
        <a:srgbClr val="00FFFF"/>
      </a:folHlink>
    </a:clrScheme>
    <a:fontScheme name="B &amp; W Template 10-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 &amp; W Template 10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&amp; W Template 10-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&amp; W Template 10-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&amp; W Template 10-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&amp; W Template 10-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&amp; W Template 10-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&amp; W Template 10-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&amp; W Template 10-07 8">
        <a:dk1>
          <a:srgbClr val="000000"/>
        </a:dk1>
        <a:lt1>
          <a:srgbClr val="FFFFFF"/>
        </a:lt1>
        <a:dk2>
          <a:srgbClr val="114FFB"/>
        </a:dk2>
        <a:lt2>
          <a:srgbClr val="FFFFFF"/>
        </a:lt2>
        <a:accent1>
          <a:srgbClr val="FC0128"/>
        </a:accent1>
        <a:accent2>
          <a:srgbClr val="FFFF00"/>
        </a:accent2>
        <a:accent3>
          <a:srgbClr val="AAB2FD"/>
        </a:accent3>
        <a:accent4>
          <a:srgbClr val="DADADA"/>
        </a:accent4>
        <a:accent5>
          <a:srgbClr val="FDAAAC"/>
        </a:accent5>
        <a:accent6>
          <a:srgbClr val="E7E700"/>
        </a:accent6>
        <a:hlink>
          <a:srgbClr val="00FF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&amp; W Template 10-07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&amp; W Template 10-07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E700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&amp; W Template 10-07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66FF33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lor template 2019.potx" id="{3C48F6A7-BCD5-41F1-890A-ACCDBD0ED9A0}" vid="{27F4F96B-7CA5-45A5-8214-ADC6425B6610}"/>
    </a:ext>
  </a:extLst>
</a:theme>
</file>

<file path=ppt/theme/theme3.xml><?xml version="1.0" encoding="utf-8"?>
<a:theme xmlns:a="http://schemas.openxmlformats.org/drawingml/2006/main" name="5_MBG Color Theme">
  <a:themeElements>
    <a:clrScheme name="">
      <a:dk1>
        <a:srgbClr val="000000"/>
      </a:dk1>
      <a:lt1>
        <a:srgbClr val="FFFFFF"/>
      </a:lt1>
      <a:dk2>
        <a:srgbClr val="114FFB"/>
      </a:dk2>
      <a:lt2>
        <a:srgbClr val="FFFFFF"/>
      </a:lt2>
      <a:accent1>
        <a:srgbClr val="FC0128"/>
      </a:accent1>
      <a:accent2>
        <a:srgbClr val="114FFB"/>
      </a:accent2>
      <a:accent3>
        <a:srgbClr val="AAB2FD"/>
      </a:accent3>
      <a:accent4>
        <a:srgbClr val="DADADA"/>
      </a:accent4>
      <a:accent5>
        <a:srgbClr val="FDAAAC"/>
      </a:accent5>
      <a:accent6>
        <a:srgbClr val="0E47E3"/>
      </a:accent6>
      <a:hlink>
        <a:srgbClr val="CECECE"/>
      </a:hlink>
      <a:folHlink>
        <a:srgbClr val="8CF4EA"/>
      </a:folHlink>
    </a:clrScheme>
    <a:fontScheme name="Color template 10-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lor template 10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template 10-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template 10-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template 10-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template 10-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template 10-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template 10-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IV master">
  <a:themeElements>
    <a:clrScheme name="1_HIV master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FF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E700"/>
      </a:accent6>
      <a:hlink>
        <a:srgbClr val="FFFF00"/>
      </a:hlink>
      <a:folHlink>
        <a:srgbClr val="00FFFF"/>
      </a:folHlink>
    </a:clrScheme>
    <a:fontScheme name="1_HIV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HIV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IV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IV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IV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IV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IV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IV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IV master 8">
        <a:dk1>
          <a:srgbClr val="000000"/>
        </a:dk1>
        <a:lt1>
          <a:srgbClr val="FFFFFF"/>
        </a:lt1>
        <a:dk2>
          <a:srgbClr val="114FFB"/>
        </a:dk2>
        <a:lt2>
          <a:srgbClr val="FFFFFF"/>
        </a:lt2>
        <a:accent1>
          <a:srgbClr val="FC0128"/>
        </a:accent1>
        <a:accent2>
          <a:srgbClr val="FFFF00"/>
        </a:accent2>
        <a:accent3>
          <a:srgbClr val="AAB2FD"/>
        </a:accent3>
        <a:accent4>
          <a:srgbClr val="DADADA"/>
        </a:accent4>
        <a:accent5>
          <a:srgbClr val="FDAAAC"/>
        </a:accent5>
        <a:accent6>
          <a:srgbClr val="E7E700"/>
        </a:accent6>
        <a:hlink>
          <a:srgbClr val="00FF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IV 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IV master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E700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00E7"/>
      </a:accent6>
      <a:hlink>
        <a:srgbClr val="66FF33"/>
      </a:hlink>
      <a:folHlink>
        <a:srgbClr val="00FF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114FFB"/>
        </a:dk2>
        <a:lt2>
          <a:srgbClr val="FFFFFF"/>
        </a:lt2>
        <a:accent1>
          <a:srgbClr val="FC0128"/>
        </a:accent1>
        <a:accent2>
          <a:srgbClr val="FFFF00"/>
        </a:accent2>
        <a:accent3>
          <a:srgbClr val="AAB2FD"/>
        </a:accent3>
        <a:accent4>
          <a:srgbClr val="DADADA"/>
        </a:accent4>
        <a:accent5>
          <a:srgbClr val="FDAAAC"/>
        </a:accent5>
        <a:accent6>
          <a:srgbClr val="E7E700"/>
        </a:accent6>
        <a:hlink>
          <a:srgbClr val="00FF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E700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66FF33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lor template 2019.potx" id="{3C48F6A7-BCD5-41F1-890A-ACCDBD0ED9A0}" vid="{85E954F9-7520-45EA-8687-BB9A6EE90EE8}"/>
    </a:ext>
  </a:extLst>
</a:theme>
</file>

<file path=ppt/theme/theme6.xml><?xml version="1.0" encoding="utf-8"?>
<a:theme xmlns:a="http://schemas.openxmlformats.org/drawingml/2006/main" name="1_blank">
  <a:themeElements>
    <a:clrScheme name="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00E7"/>
      </a:accent6>
      <a:hlink>
        <a:srgbClr val="66FF33"/>
      </a:hlink>
      <a:folHlink>
        <a:srgbClr val="00FF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114FFB"/>
        </a:dk2>
        <a:lt2>
          <a:srgbClr val="FFFFFF"/>
        </a:lt2>
        <a:accent1>
          <a:srgbClr val="FC0128"/>
        </a:accent1>
        <a:accent2>
          <a:srgbClr val="FFFF00"/>
        </a:accent2>
        <a:accent3>
          <a:srgbClr val="AAB2FD"/>
        </a:accent3>
        <a:accent4>
          <a:srgbClr val="DADADA"/>
        </a:accent4>
        <a:accent5>
          <a:srgbClr val="FDAAAC"/>
        </a:accent5>
        <a:accent6>
          <a:srgbClr val="E7E700"/>
        </a:accent6>
        <a:hlink>
          <a:srgbClr val="00FF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E700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66FF33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lor template 2019.potx" id="{3C48F6A7-BCD5-41F1-890A-ACCDBD0ED9A0}" vid="{85E954F9-7520-45EA-8687-BB9A6EE90EE8}"/>
    </a:ext>
  </a:extLst>
</a:theme>
</file>

<file path=ppt/theme/theme7.xml><?xml version="1.0" encoding="utf-8"?>
<a:theme xmlns:a="http://schemas.openxmlformats.org/drawingml/2006/main" name="4_blank">
  <a:themeElements>
    <a:clrScheme name="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00E7"/>
      </a:accent6>
      <a:hlink>
        <a:srgbClr val="66FF33"/>
      </a:hlink>
      <a:folHlink>
        <a:srgbClr val="00FF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AFD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114FFB"/>
        </a:dk2>
        <a:lt2>
          <a:srgbClr val="FFFFFF"/>
        </a:lt2>
        <a:accent1>
          <a:srgbClr val="FC0128"/>
        </a:accent1>
        <a:accent2>
          <a:srgbClr val="FFFF00"/>
        </a:accent2>
        <a:accent3>
          <a:srgbClr val="AAB2FD"/>
        </a:accent3>
        <a:accent4>
          <a:srgbClr val="DADADA"/>
        </a:accent4>
        <a:accent5>
          <a:srgbClr val="FDAAAC"/>
        </a:accent5>
        <a:accent6>
          <a:srgbClr val="E7E700"/>
        </a:accent6>
        <a:hlink>
          <a:srgbClr val="00FF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E700"/>
        </a:accent6>
        <a:hlink>
          <a:srgbClr val="FFFF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66FF33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lor template 2019.potx" id="{3C48F6A7-BCD5-41F1-890A-ACCDBD0ED9A0}" vid="{85E954F9-7520-45EA-8687-BB9A6EE90EE8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14FFB"/>
    </a:dk2>
    <a:lt2>
      <a:srgbClr val="FFFFFF"/>
    </a:lt2>
    <a:accent1>
      <a:srgbClr val="FC0128"/>
    </a:accent1>
    <a:accent2>
      <a:srgbClr val="114FFB"/>
    </a:accent2>
    <a:accent3>
      <a:srgbClr val="AAB2FD"/>
    </a:accent3>
    <a:accent4>
      <a:srgbClr val="DADADA"/>
    </a:accent4>
    <a:accent5>
      <a:srgbClr val="FDAAAC"/>
    </a:accent5>
    <a:accent6>
      <a:srgbClr val="0E47E3"/>
    </a:accent6>
    <a:hlink>
      <a:srgbClr val="CECECE"/>
    </a:hlink>
    <a:folHlink>
      <a:srgbClr val="8CF4EA"/>
    </a:folHlink>
  </a:clrScheme>
  <a:fontScheme name="Color template 10-07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8_HIV master 11">
    <a:dk1>
      <a:srgbClr val="000000"/>
    </a:dk1>
    <a:lt1>
      <a:srgbClr val="FFFFFF"/>
    </a:lt1>
    <a:dk2>
      <a:srgbClr val="000000"/>
    </a:dk2>
    <a:lt2>
      <a:srgbClr val="808080"/>
    </a:lt2>
    <a:accent1>
      <a:srgbClr val="FF0000"/>
    </a:accent1>
    <a:accent2>
      <a:srgbClr val="0000FF"/>
    </a:accent2>
    <a:accent3>
      <a:srgbClr val="FFFFFF"/>
    </a:accent3>
    <a:accent4>
      <a:srgbClr val="000000"/>
    </a:accent4>
    <a:accent5>
      <a:srgbClr val="FFAAAA"/>
    </a:accent5>
    <a:accent6>
      <a:srgbClr val="0000E7"/>
    </a:accent6>
    <a:hlink>
      <a:srgbClr val="66FF33"/>
    </a:hlink>
    <a:folHlink>
      <a:srgbClr val="00FFFF"/>
    </a:folHlink>
  </a:clrScheme>
  <a:fontScheme name="8_HIV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8_HIV master 11">
    <a:dk1>
      <a:srgbClr val="000000"/>
    </a:dk1>
    <a:lt1>
      <a:srgbClr val="FFFFFF"/>
    </a:lt1>
    <a:dk2>
      <a:srgbClr val="000000"/>
    </a:dk2>
    <a:lt2>
      <a:srgbClr val="808080"/>
    </a:lt2>
    <a:accent1>
      <a:srgbClr val="FF0000"/>
    </a:accent1>
    <a:accent2>
      <a:srgbClr val="0000FF"/>
    </a:accent2>
    <a:accent3>
      <a:srgbClr val="FFFFFF"/>
    </a:accent3>
    <a:accent4>
      <a:srgbClr val="000000"/>
    </a:accent4>
    <a:accent5>
      <a:srgbClr val="FFAAAA"/>
    </a:accent5>
    <a:accent6>
      <a:srgbClr val="0000E7"/>
    </a:accent6>
    <a:hlink>
      <a:srgbClr val="66FF33"/>
    </a:hlink>
    <a:folHlink>
      <a:srgbClr val="00FFFF"/>
    </a:folHlink>
  </a:clrScheme>
  <a:fontScheme name="8_HIV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8_HIV master 11">
    <a:dk1>
      <a:srgbClr val="000000"/>
    </a:dk1>
    <a:lt1>
      <a:srgbClr val="FFFFFF"/>
    </a:lt1>
    <a:dk2>
      <a:srgbClr val="000000"/>
    </a:dk2>
    <a:lt2>
      <a:srgbClr val="808080"/>
    </a:lt2>
    <a:accent1>
      <a:srgbClr val="FF0000"/>
    </a:accent1>
    <a:accent2>
      <a:srgbClr val="0000FF"/>
    </a:accent2>
    <a:accent3>
      <a:srgbClr val="FFFFFF"/>
    </a:accent3>
    <a:accent4>
      <a:srgbClr val="000000"/>
    </a:accent4>
    <a:accent5>
      <a:srgbClr val="FFAAAA"/>
    </a:accent5>
    <a:accent6>
      <a:srgbClr val="0000E7"/>
    </a:accent6>
    <a:hlink>
      <a:srgbClr val="66FF33"/>
    </a:hlink>
    <a:folHlink>
      <a:srgbClr val="00FFFF"/>
    </a:folHlink>
  </a:clrScheme>
  <a:fontScheme name="8_HIV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744CAE1340B44ABD16DB35EBC6849" ma:contentTypeVersion="7" ma:contentTypeDescription="Create a new document." ma:contentTypeScope="" ma:versionID="30343fc2d0edb199b21268518e5c72f0">
  <xsd:schema xmlns:xsd="http://www.w3.org/2001/XMLSchema" xmlns:xs="http://www.w3.org/2001/XMLSchema" xmlns:p="http://schemas.microsoft.com/office/2006/metadata/properties" xmlns:ns2="a564933a-b84a-4408-ab74-bb241e460548" targetNamespace="http://schemas.microsoft.com/office/2006/metadata/properties" ma:root="true" ma:fieldsID="b253fed97c82565434fc6a286f349055" ns2:_="">
    <xsd:import namespace="a564933a-b84a-4408-ab74-bb241e4605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4933a-b84a-4408-ab74-bb241e4605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396756-4145-48BC-9D54-8D901A135A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3DBE42-FCDF-4C99-A6F1-FBAD5413215D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1a7b3cc6-e7ed-4353-ae57-8683670b6e61"/>
    <ds:schemaRef ds:uri="f81499f1-000a-45c3-ad15-1cbc87f230cc"/>
  </ds:schemaRefs>
</ds:datastoreItem>
</file>

<file path=customXml/itemProps3.xml><?xml version="1.0" encoding="utf-8"?>
<ds:datastoreItem xmlns:ds="http://schemas.openxmlformats.org/officeDocument/2006/customXml" ds:itemID="{EE09F77C-A3F5-4C6D-92FD-54D64570AE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64933a-b84a-4408-ab74-bb241e4605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MAD2018_Slide Template_v2</Template>
  <TotalTime>12895</TotalTime>
  <Words>3627</Words>
  <Application>Microsoft Office PowerPoint</Application>
  <PresentationFormat>Widescreen</PresentationFormat>
  <Paragraphs>583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65" baseType="lpstr">
      <vt:lpstr>AdvHelN-L</vt:lpstr>
      <vt:lpstr>AdvOT1ef757c0</vt:lpstr>
      <vt:lpstr>AdvOT863180fb</vt:lpstr>
      <vt:lpstr>Aptos</vt:lpstr>
      <vt:lpstr>arial</vt:lpstr>
      <vt:lpstr>arial</vt:lpstr>
      <vt:lpstr>Arial-BoldMT</vt:lpstr>
      <vt:lpstr>Arial-ItalicMT</vt:lpstr>
      <vt:lpstr>ArialMT</vt:lpstr>
      <vt:lpstr>Calibri</vt:lpstr>
      <vt:lpstr>Calibri Light</vt:lpstr>
      <vt:lpstr>Goudy Old Style</vt:lpstr>
      <vt:lpstr>GuardianAgateSans1-Regular</vt:lpstr>
      <vt:lpstr>GuardianSansGR-Regular</vt:lpstr>
      <vt:lpstr>GuardianSans-RegularIt</vt:lpstr>
      <vt:lpstr>interfaceregular</vt:lpstr>
      <vt:lpstr>Monotype Sorts</vt:lpstr>
      <vt:lpstr>Segoe UI</vt:lpstr>
      <vt:lpstr>Symbol</vt:lpstr>
      <vt:lpstr>Times New Roman</vt:lpstr>
      <vt:lpstr>Univers-CondensedBold</vt:lpstr>
      <vt:lpstr>UniversLTStd-LightCn</vt:lpstr>
      <vt:lpstr>Wingdings</vt:lpstr>
      <vt:lpstr>2_blank</vt:lpstr>
      <vt:lpstr>3_blank</vt:lpstr>
      <vt:lpstr>5_MBG Color Theme</vt:lpstr>
      <vt:lpstr>1_HIV master</vt:lpstr>
      <vt:lpstr>blank</vt:lpstr>
      <vt:lpstr>1_blank</vt:lpstr>
      <vt:lpstr>4_blank</vt:lpstr>
      <vt:lpstr>Office Theme</vt:lpstr>
      <vt:lpstr>Antimicrobial Stewardship:   ID in Seconds</vt:lpstr>
      <vt:lpstr>Why do we care about Antimicrobial  Stewardship?</vt:lpstr>
      <vt:lpstr>Avoid Overdiagnosing Pneumonia</vt:lpstr>
      <vt:lpstr>CAP:  When Should Empiric Anti-MRSA or Anti-Pseudomonal Therapy be Given?</vt:lpstr>
      <vt:lpstr>PowerPoint Presentation</vt:lpstr>
      <vt:lpstr>PowerPoint Presentation</vt:lpstr>
      <vt:lpstr>When is Anaerobic Coverage Indicated in the Treatment of Pneumonia?</vt:lpstr>
      <vt:lpstr>Aspiration Pneumonitis vs Aspiration Pneumonia</vt:lpstr>
      <vt:lpstr>CAP:  What is the Appropriate Duration of Therapy?</vt:lpstr>
      <vt:lpstr>PowerPoint Presentation</vt:lpstr>
      <vt:lpstr>What is the appropriate duration of therapy for persons with viral pneumonia?</vt:lpstr>
      <vt:lpstr>Avoid Overdiagnosing Urinary Tract Infections</vt:lpstr>
      <vt:lpstr>Duration and Dosing of Therapy for UTI</vt:lpstr>
      <vt:lpstr>Gram-Negative Bacteremia 7 vs 14 Days of Therapy</vt:lpstr>
      <vt:lpstr>Gram-Positive Cocci in Blood Cultures Using BioFire (BCID) to Rapidly Identify MRSA</vt:lpstr>
      <vt:lpstr>PowerPoint Presentation</vt:lpstr>
      <vt:lpstr>PowerPoint Presentation</vt:lpstr>
      <vt:lpstr>For every 100 hospitalized ward patients in Michigan with asymptomatic bacteriuria and altered mental status…</vt:lpstr>
      <vt:lpstr>PowerPoint Presentation</vt:lpstr>
      <vt:lpstr>PowerPoint Presentation</vt:lpstr>
      <vt:lpstr>PowerPoint Presentation</vt:lpstr>
      <vt:lpstr>SSTI Guidelines for Empiric Antimicrobial Therapy</vt:lpstr>
      <vt:lpstr>A Simpler Perspective on SSTI</vt:lpstr>
      <vt:lpstr>Real World Management of SSTI  Hospitalized Patients</vt:lpstr>
      <vt:lpstr>Mimics of Cellulitis</vt:lpstr>
      <vt:lpstr>Approach to Empiric Antibiotics for DFI</vt:lpstr>
      <vt:lpstr>Classification of Diabetic Foot Infections</vt:lpstr>
      <vt:lpstr>PowerPoint Presentation</vt:lpstr>
      <vt:lpstr>Say No To the “Full Fever Workup!</vt:lpstr>
      <vt:lpstr>Avoid the Sodium Sprinkle!</vt:lpstr>
      <vt:lpstr>How Can Antibiotic Use Be Improved?</vt:lpstr>
      <vt:lpstr>Overtreatment Potentially as Harmful as Undertreatment</vt:lpstr>
      <vt:lpstr>Know When to Hold Them &amp; When to Fold Them Certainty of Infection and Severity of Illness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Milliot laptop</dc:creator>
  <cp:lastModifiedBy>Goetz, Matthew</cp:lastModifiedBy>
  <cp:revision>364</cp:revision>
  <cp:lastPrinted>2022-04-13T22:26:15Z</cp:lastPrinted>
  <dcterms:created xsi:type="dcterms:W3CDTF">2018-01-30T18:37:23Z</dcterms:created>
  <dcterms:modified xsi:type="dcterms:W3CDTF">2024-03-21T17:33:57Z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0x01010028A744CAE1340B44ABD16DB35EBC6849</vt:lpwstr>
  </property>
</Properties>
</file>