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70" r:id="rId3"/>
    <p:sldId id="268" r:id="rId4"/>
    <p:sldId id="269" r:id="rId5"/>
    <p:sldId id="271" r:id="rId6"/>
    <p:sldId id="263" r:id="rId7"/>
    <p:sldId id="264" r:id="rId8"/>
    <p:sldId id="265" r:id="rId9"/>
    <p:sldId id="284" r:id="rId10"/>
    <p:sldId id="266" r:id="rId11"/>
    <p:sldId id="283" r:id="rId12"/>
    <p:sldId id="275" r:id="rId13"/>
    <p:sldId id="258" r:id="rId14"/>
    <p:sldId id="260" r:id="rId15"/>
    <p:sldId id="274" r:id="rId16"/>
    <p:sldId id="278" r:id="rId17"/>
    <p:sldId id="262" r:id="rId18"/>
    <p:sldId id="286" r:id="rId19"/>
    <p:sldId id="287" r:id="rId20"/>
    <p:sldId id="279" r:id="rId21"/>
    <p:sldId id="288" r:id="rId22"/>
    <p:sldId id="280" r:id="rId23"/>
    <p:sldId id="289" r:id="rId24"/>
    <p:sldId id="272" r:id="rId25"/>
    <p:sldId id="290" r:id="rId26"/>
    <p:sldId id="292" r:id="rId27"/>
    <p:sldId id="285" r:id="rId28"/>
    <p:sldId id="273" r:id="rId29"/>
    <p:sldId id="276" r:id="rId30"/>
    <p:sldId id="338" r:id="rId31"/>
    <p:sldId id="343" r:id="rId32"/>
    <p:sldId id="344" r:id="rId33"/>
    <p:sldId id="445" r:id="rId34"/>
    <p:sldId id="449" r:id="rId35"/>
    <p:sldId id="372" r:id="rId36"/>
    <p:sldId id="450" r:id="rId37"/>
    <p:sldId id="451" r:id="rId38"/>
    <p:sldId id="453" r:id="rId39"/>
    <p:sldId id="27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1304" autoAdjust="0"/>
  </p:normalViewPr>
  <p:slideViewPr>
    <p:cSldViewPr snapToGrid="0">
      <p:cViewPr varScale="1">
        <p:scale>
          <a:sx n="101" d="100"/>
          <a:sy n="101" d="100"/>
        </p:scale>
        <p:origin x="150" y="174"/>
      </p:cViewPr>
      <p:guideLst/>
    </p:cSldViewPr>
  </p:slideViewPr>
  <p:outlineViewPr>
    <p:cViewPr>
      <p:scale>
        <a:sx n="33" d="100"/>
        <a:sy n="33" d="100"/>
      </p:scale>
      <p:origin x="0" y="-175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D0821-B315-453C-B83F-61FFAD3CD3E4}"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CEDF1-28D4-4C7D-978F-60B77F4FCA03}" type="slidenum">
              <a:rPr lang="en-US" smtClean="0"/>
              <a:t>‹#›</a:t>
            </a:fld>
            <a:endParaRPr lang="en-US"/>
          </a:p>
        </p:txBody>
      </p:sp>
    </p:spTree>
    <p:extLst>
      <p:ext uri="{BB962C8B-B14F-4D97-AF65-F5344CB8AC3E}">
        <p14:creationId xmlns:p14="http://schemas.microsoft.com/office/powerpoint/2010/main" val="222272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Superficial infection of the epidermis due to staph and strep.  Post strep complications are uncommon, the strains for impetigo do not usually cause glomerulonephritis (this strain is more common in strep pharyngitis)</a:t>
            </a:r>
          </a:p>
          <a:p>
            <a:endParaRPr lang="en-US" dirty="0"/>
          </a:p>
          <a:p>
            <a:r>
              <a:rPr lang="en-US" dirty="0"/>
              <a:t>Bullous impetigo more often due to staph aureus with exfoliative toxins that cause loss of cell adhesion in the superficial epidermis</a:t>
            </a:r>
          </a:p>
          <a:p>
            <a:endParaRPr lang="en-US" dirty="0"/>
          </a:p>
          <a:p>
            <a:r>
              <a:rPr lang="en-US" dirty="0"/>
              <a:t>Retapamulin was approved in 2007 (first new topical antibiotic in 20 years), works on protein synthesis</a:t>
            </a:r>
          </a:p>
        </p:txBody>
      </p:sp>
      <p:sp>
        <p:nvSpPr>
          <p:cNvPr id="4" name="Slide Number Placeholder 3"/>
          <p:cNvSpPr>
            <a:spLocks noGrp="1"/>
          </p:cNvSpPr>
          <p:nvPr>
            <p:ph type="sldNum" sz="quarter" idx="5"/>
          </p:nvPr>
        </p:nvSpPr>
        <p:spPr/>
        <p:txBody>
          <a:bodyPr/>
          <a:lstStyle/>
          <a:p>
            <a:fld id="{E03CEDF1-28D4-4C7D-978F-60B77F4FCA03}" type="slidenum">
              <a:rPr lang="en-US" smtClean="0"/>
              <a:t>8</a:t>
            </a:fld>
            <a:endParaRPr lang="en-US"/>
          </a:p>
        </p:txBody>
      </p:sp>
    </p:spTree>
    <p:extLst>
      <p:ext uri="{BB962C8B-B14F-4D97-AF65-F5344CB8AC3E}">
        <p14:creationId xmlns:p14="http://schemas.microsoft.com/office/powerpoint/2010/main" val="57594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CEDF1-28D4-4C7D-978F-60B77F4FCA03}" type="slidenum">
              <a:rPr lang="en-US" smtClean="0"/>
              <a:t>9</a:t>
            </a:fld>
            <a:endParaRPr lang="en-US"/>
          </a:p>
        </p:txBody>
      </p:sp>
    </p:spTree>
    <p:extLst>
      <p:ext uri="{BB962C8B-B14F-4D97-AF65-F5344CB8AC3E}">
        <p14:creationId xmlns:p14="http://schemas.microsoft.com/office/powerpoint/2010/main" val="408687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fun or snazzy names </a:t>
            </a:r>
          </a:p>
        </p:txBody>
      </p:sp>
      <p:sp>
        <p:nvSpPr>
          <p:cNvPr id="4" name="Slide Number Placeholder 3"/>
          <p:cNvSpPr>
            <a:spLocks noGrp="1"/>
          </p:cNvSpPr>
          <p:nvPr>
            <p:ph type="sldNum" sz="quarter" idx="5"/>
          </p:nvPr>
        </p:nvSpPr>
        <p:spPr/>
        <p:txBody>
          <a:bodyPr/>
          <a:lstStyle/>
          <a:p>
            <a:fld id="{E03CEDF1-28D4-4C7D-978F-60B77F4FCA03}" type="slidenum">
              <a:rPr lang="en-US" smtClean="0"/>
              <a:t>17</a:t>
            </a:fld>
            <a:endParaRPr lang="en-US"/>
          </a:p>
        </p:txBody>
      </p:sp>
    </p:spTree>
    <p:extLst>
      <p:ext uri="{BB962C8B-B14F-4D97-AF65-F5344CB8AC3E}">
        <p14:creationId xmlns:p14="http://schemas.microsoft.com/office/powerpoint/2010/main" val="59840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A97ED5-FF2F-44F9-8382-8830A749D89B}"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FA2C5-202E-43F1-B7C6-955C6CC4E5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93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A97ED5-FF2F-44F9-8382-8830A749D89B}"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412397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A97ED5-FF2F-44F9-8382-8830A749D89B}"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87581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A97ED5-FF2F-44F9-8382-8830A749D89B}"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377608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A97ED5-FF2F-44F9-8382-8830A749D89B}"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FA2C5-202E-43F1-B7C6-955C6CC4E5B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90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A97ED5-FF2F-44F9-8382-8830A749D89B}"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352672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A97ED5-FF2F-44F9-8382-8830A749D89B}"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1795024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A97ED5-FF2F-44F9-8382-8830A749D89B}"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41048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A97ED5-FF2F-44F9-8382-8830A749D89B}" type="datetimeFigureOut">
              <a:rPr lang="en-US" smtClean="0"/>
              <a:t>10/20/2021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407737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0A97ED5-FF2F-44F9-8382-8830A749D89B}" type="datetimeFigureOut">
              <a:rPr lang="en-US" smtClean="0"/>
              <a:t>10/20/2021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5FA2C5-202E-43F1-B7C6-955C6CC4E5B5}" type="slidenum">
              <a:rPr lang="en-US" smtClean="0"/>
              <a:t>‹#›</a:t>
            </a:fld>
            <a:endParaRPr lang="en-US"/>
          </a:p>
        </p:txBody>
      </p:sp>
    </p:spTree>
    <p:extLst>
      <p:ext uri="{BB962C8B-B14F-4D97-AF65-F5344CB8AC3E}">
        <p14:creationId xmlns:p14="http://schemas.microsoft.com/office/powerpoint/2010/main" val="54670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A97ED5-FF2F-44F9-8382-8830A749D89B}"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FA2C5-202E-43F1-B7C6-955C6CC4E5B5}" type="slidenum">
              <a:rPr lang="en-US" smtClean="0"/>
              <a:t>‹#›</a:t>
            </a:fld>
            <a:endParaRPr lang="en-US"/>
          </a:p>
        </p:txBody>
      </p:sp>
    </p:spTree>
    <p:extLst>
      <p:ext uri="{BB962C8B-B14F-4D97-AF65-F5344CB8AC3E}">
        <p14:creationId xmlns:p14="http://schemas.microsoft.com/office/powerpoint/2010/main" val="253728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0A97ED5-FF2F-44F9-8382-8830A749D89B}" type="datetimeFigureOut">
              <a:rPr lang="en-US" smtClean="0"/>
              <a:t>10/20/2021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5FA2C5-202E-43F1-B7C6-955C6CC4E5B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9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isualdx.com/visualdx/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E7BC-C230-4234-A031-E0D5C100B751}"/>
              </a:ext>
            </a:extLst>
          </p:cNvPr>
          <p:cNvSpPr>
            <a:spLocks noGrp="1"/>
          </p:cNvSpPr>
          <p:nvPr>
            <p:ph type="ctrTitle"/>
          </p:nvPr>
        </p:nvSpPr>
        <p:spPr/>
        <p:txBody>
          <a:bodyPr/>
          <a:lstStyle/>
          <a:p>
            <a:r>
              <a:rPr lang="en-US" dirty="0"/>
              <a:t>Skin and Soft Tissue Infections</a:t>
            </a:r>
          </a:p>
        </p:txBody>
      </p:sp>
      <p:sp>
        <p:nvSpPr>
          <p:cNvPr id="3" name="Subtitle 2">
            <a:extLst>
              <a:ext uri="{FF2B5EF4-FFF2-40B4-BE49-F238E27FC236}">
                <a16:creationId xmlns:a16="http://schemas.microsoft.com/office/drawing/2014/main" id="{664AFDA5-29C8-4F26-BD19-540DA55837E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819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ACE5-4A4D-41CE-AA50-25DE96C6FA5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2DEC4F2C-A89C-4545-9DBD-AC0B72816BEE}"/>
              </a:ext>
            </a:extLst>
          </p:cNvPr>
          <p:cNvSpPr>
            <a:spLocks noGrp="1"/>
          </p:cNvSpPr>
          <p:nvPr>
            <p:ph idx="1"/>
          </p:nvPr>
        </p:nvSpPr>
        <p:spPr/>
        <p:txBody>
          <a:bodyPr>
            <a:noAutofit/>
          </a:bodyPr>
          <a:lstStyle/>
          <a:p>
            <a:r>
              <a:rPr lang="en-US" sz="2200" dirty="0"/>
              <a:t>You see a 48 year old lady who presents with one day of a red, painful rash over her right cheek (see picture). On exam her vitals are WNL, the rash is tender to palpation and warm to the touch with enlarged preauricular lymph nodes. There is no involvement of the eyelids and no pain with extraocular movement</a:t>
            </a:r>
          </a:p>
          <a:p>
            <a:r>
              <a:rPr lang="en-US" sz="2200" dirty="0"/>
              <a:t>What is the most appropriate next step in management?</a:t>
            </a:r>
          </a:p>
          <a:p>
            <a:r>
              <a:rPr lang="en-US" sz="2200" dirty="0"/>
              <a:t>A. Start amoxicillin</a:t>
            </a:r>
          </a:p>
          <a:p>
            <a:r>
              <a:rPr lang="en-US" sz="2200" dirty="0"/>
              <a:t>B. Send a skin culture and start Cefadroxil</a:t>
            </a:r>
          </a:p>
          <a:p>
            <a:r>
              <a:rPr lang="en-US" sz="2200" dirty="0"/>
              <a:t>C. Obtain MRI orbit</a:t>
            </a:r>
          </a:p>
          <a:p>
            <a:r>
              <a:rPr lang="en-US" sz="2200" dirty="0"/>
              <a:t>D. Obtain a punch biopsy</a:t>
            </a:r>
          </a:p>
          <a:p>
            <a:r>
              <a:rPr lang="en-US" sz="2200" dirty="0"/>
              <a:t>C. Send ESR, CRP, ANA, and dsDNA</a:t>
            </a:r>
          </a:p>
        </p:txBody>
      </p:sp>
      <p:pic>
        <p:nvPicPr>
          <p:cNvPr id="5" name="Picture 4">
            <a:extLst>
              <a:ext uri="{FF2B5EF4-FFF2-40B4-BE49-F238E27FC236}">
                <a16:creationId xmlns:a16="http://schemas.microsoft.com/office/drawing/2014/main" id="{65FF093D-8DE7-4D98-B82A-D114333FE466}"/>
              </a:ext>
            </a:extLst>
          </p:cNvPr>
          <p:cNvPicPr>
            <a:picLocks noChangeAspect="1"/>
          </p:cNvPicPr>
          <p:nvPr/>
        </p:nvPicPr>
        <p:blipFill>
          <a:blip r:embed="rId2"/>
          <a:stretch>
            <a:fillRect/>
          </a:stretch>
        </p:blipFill>
        <p:spPr>
          <a:xfrm>
            <a:off x="8286750" y="3171614"/>
            <a:ext cx="3905250" cy="3048000"/>
          </a:xfrm>
          <a:prstGeom prst="rect">
            <a:avLst/>
          </a:prstGeom>
        </p:spPr>
      </p:pic>
    </p:spTree>
    <p:extLst>
      <p:ext uri="{BB962C8B-B14F-4D97-AF65-F5344CB8AC3E}">
        <p14:creationId xmlns:p14="http://schemas.microsoft.com/office/powerpoint/2010/main" val="223948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ACE5-4A4D-41CE-AA50-25DE96C6FA5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2DEC4F2C-A89C-4545-9DBD-AC0B72816BEE}"/>
              </a:ext>
            </a:extLst>
          </p:cNvPr>
          <p:cNvSpPr>
            <a:spLocks noGrp="1"/>
          </p:cNvSpPr>
          <p:nvPr>
            <p:ph idx="1"/>
          </p:nvPr>
        </p:nvSpPr>
        <p:spPr/>
        <p:txBody>
          <a:bodyPr>
            <a:noAutofit/>
          </a:bodyPr>
          <a:lstStyle/>
          <a:p>
            <a:r>
              <a:rPr lang="en-US" sz="2200" dirty="0"/>
              <a:t>You see a 48 year old lady who presents with one day of a red, painful rash over her right cheek (see picture). On exam her vitals are WNL, the rash is tender to palpation and warm to the touch with enlarged preauricular lymph nodes. There is no involvement of the eyelids and no pain with extraocular movement</a:t>
            </a:r>
          </a:p>
          <a:p>
            <a:r>
              <a:rPr lang="en-US" sz="2200" dirty="0"/>
              <a:t>What is the most appropriate next step in management?</a:t>
            </a:r>
          </a:p>
          <a:p>
            <a:r>
              <a:rPr lang="en-US" sz="2200" b="1" dirty="0">
                <a:highlight>
                  <a:srgbClr val="FFFF00"/>
                </a:highlight>
              </a:rPr>
              <a:t>A. Start amoxicillin</a:t>
            </a:r>
          </a:p>
          <a:p>
            <a:r>
              <a:rPr lang="en-US" sz="2200" dirty="0"/>
              <a:t>B. Send a skin culture and start Cefadroxil</a:t>
            </a:r>
          </a:p>
          <a:p>
            <a:r>
              <a:rPr lang="en-US" sz="2200" dirty="0"/>
              <a:t>C. Obtain MRI orbit</a:t>
            </a:r>
          </a:p>
          <a:p>
            <a:r>
              <a:rPr lang="en-US" sz="2200" dirty="0"/>
              <a:t>D. Obtain a punch biopsy</a:t>
            </a:r>
          </a:p>
          <a:p>
            <a:r>
              <a:rPr lang="en-US" sz="2200" dirty="0"/>
              <a:t>C. Send ESR, CRP, ANA, and dsDNA</a:t>
            </a:r>
          </a:p>
        </p:txBody>
      </p:sp>
      <p:pic>
        <p:nvPicPr>
          <p:cNvPr id="5" name="Picture 4">
            <a:extLst>
              <a:ext uri="{FF2B5EF4-FFF2-40B4-BE49-F238E27FC236}">
                <a16:creationId xmlns:a16="http://schemas.microsoft.com/office/drawing/2014/main" id="{65FF093D-8DE7-4D98-B82A-D114333FE466}"/>
              </a:ext>
            </a:extLst>
          </p:cNvPr>
          <p:cNvPicPr>
            <a:picLocks noChangeAspect="1"/>
          </p:cNvPicPr>
          <p:nvPr/>
        </p:nvPicPr>
        <p:blipFill>
          <a:blip r:embed="rId2"/>
          <a:stretch>
            <a:fillRect/>
          </a:stretch>
        </p:blipFill>
        <p:spPr>
          <a:xfrm>
            <a:off x="8286750" y="3171614"/>
            <a:ext cx="3905250" cy="3048000"/>
          </a:xfrm>
          <a:prstGeom prst="rect">
            <a:avLst/>
          </a:prstGeom>
        </p:spPr>
      </p:pic>
    </p:spTree>
    <p:extLst>
      <p:ext uri="{BB962C8B-B14F-4D97-AF65-F5344CB8AC3E}">
        <p14:creationId xmlns:p14="http://schemas.microsoft.com/office/powerpoint/2010/main" val="185007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3BFBB-C6D4-474A-8C59-48C25CFFE96C}"/>
              </a:ext>
            </a:extLst>
          </p:cNvPr>
          <p:cNvSpPr>
            <a:spLocks noGrp="1"/>
          </p:cNvSpPr>
          <p:nvPr>
            <p:ph type="title"/>
          </p:nvPr>
        </p:nvSpPr>
        <p:spPr/>
        <p:txBody>
          <a:bodyPr/>
          <a:lstStyle/>
          <a:p>
            <a:r>
              <a:rPr lang="en-US" dirty="0"/>
              <a:t>Erysipelas</a:t>
            </a:r>
          </a:p>
        </p:txBody>
      </p:sp>
      <p:sp>
        <p:nvSpPr>
          <p:cNvPr id="3" name="Content Placeholder 2">
            <a:extLst>
              <a:ext uri="{FF2B5EF4-FFF2-40B4-BE49-F238E27FC236}">
                <a16:creationId xmlns:a16="http://schemas.microsoft.com/office/drawing/2014/main" id="{52F0DEB1-EB3A-455F-94B3-5ED5A77AD07B}"/>
              </a:ext>
            </a:extLst>
          </p:cNvPr>
          <p:cNvSpPr>
            <a:spLocks noGrp="1"/>
          </p:cNvSpPr>
          <p:nvPr>
            <p:ph idx="1"/>
          </p:nvPr>
        </p:nvSpPr>
        <p:spPr>
          <a:xfrm>
            <a:off x="1097280" y="1845734"/>
            <a:ext cx="7477760" cy="4023360"/>
          </a:xfrm>
        </p:spPr>
        <p:txBody>
          <a:bodyPr>
            <a:normAutofit/>
          </a:bodyPr>
          <a:lstStyle/>
          <a:p>
            <a:pPr>
              <a:buFont typeface="Arial" panose="020B0604020202020204" pitchFamily="34" charset="0"/>
              <a:buChar char="•"/>
            </a:pPr>
            <a:r>
              <a:rPr lang="en-US" sz="2400" dirty="0"/>
              <a:t>Infection restricted to the dermis</a:t>
            </a:r>
          </a:p>
          <a:p>
            <a:pPr>
              <a:buFont typeface="Arial" panose="020B0604020202020204" pitchFamily="34" charset="0"/>
              <a:buChar char="•"/>
            </a:pPr>
            <a:r>
              <a:rPr lang="en-US" sz="2400" dirty="0"/>
              <a:t>Often lesions are raised, salmon red, with clear lines of demarcation</a:t>
            </a:r>
          </a:p>
          <a:p>
            <a:pPr>
              <a:buFont typeface="Arial" panose="020B0604020202020204" pitchFamily="34" charset="0"/>
              <a:buChar char="•"/>
            </a:pPr>
            <a:r>
              <a:rPr lang="en-US" sz="2400" dirty="0"/>
              <a:t>Almost all cases are due to Group A Strep</a:t>
            </a:r>
          </a:p>
          <a:p>
            <a:pPr>
              <a:buFont typeface="Arial" panose="020B0604020202020204" pitchFamily="34" charset="0"/>
              <a:buChar char="•"/>
            </a:pPr>
            <a:r>
              <a:rPr lang="en-US" sz="2400" dirty="0"/>
              <a:t>Gold standard for diagnosis is punch biopsy, rarely done and diagnosed clinically</a:t>
            </a:r>
          </a:p>
        </p:txBody>
      </p:sp>
      <p:pic>
        <p:nvPicPr>
          <p:cNvPr id="4" name="Picture 3" descr="Image">
            <a:extLst>
              <a:ext uri="{FF2B5EF4-FFF2-40B4-BE49-F238E27FC236}">
                <a16:creationId xmlns:a16="http://schemas.microsoft.com/office/drawing/2014/main" id="{73923D69-C90F-43F9-9A61-E6FE895E6150}"/>
              </a:ext>
            </a:extLst>
          </p:cNvPr>
          <p:cNvPicPr/>
          <p:nvPr/>
        </p:nvPicPr>
        <p:blipFill rotWithShape="1">
          <a:blip r:embed="rId2">
            <a:extLst>
              <a:ext uri="{28A0092B-C50C-407E-A947-70E740481C1C}">
                <a14:useLocalDpi xmlns:a14="http://schemas.microsoft.com/office/drawing/2010/main" val="0"/>
              </a:ext>
            </a:extLst>
          </a:blip>
          <a:srcRect l="56792" t="13196"/>
          <a:stretch/>
        </p:blipFill>
        <p:spPr bwMode="auto">
          <a:xfrm>
            <a:off x="4766802" y="5514975"/>
            <a:ext cx="2069977" cy="1236482"/>
          </a:xfrm>
          <a:prstGeom prst="rect">
            <a:avLst/>
          </a:prstGeom>
          <a:noFill/>
          <a:ln>
            <a:noFill/>
          </a:ln>
        </p:spPr>
      </p:pic>
      <p:pic>
        <p:nvPicPr>
          <p:cNvPr id="5" name="Picture 4">
            <a:extLst>
              <a:ext uri="{FF2B5EF4-FFF2-40B4-BE49-F238E27FC236}">
                <a16:creationId xmlns:a16="http://schemas.microsoft.com/office/drawing/2014/main" id="{21962A64-4170-4AB3-AD11-4DB8038E0204}"/>
              </a:ext>
            </a:extLst>
          </p:cNvPr>
          <p:cNvPicPr>
            <a:picLocks noChangeAspect="1"/>
          </p:cNvPicPr>
          <p:nvPr/>
        </p:nvPicPr>
        <p:blipFill>
          <a:blip r:embed="rId3"/>
          <a:stretch>
            <a:fillRect/>
          </a:stretch>
        </p:blipFill>
        <p:spPr>
          <a:xfrm>
            <a:off x="845669" y="5475991"/>
            <a:ext cx="1286923" cy="1279140"/>
          </a:xfrm>
          <a:prstGeom prst="rect">
            <a:avLst/>
          </a:prstGeom>
        </p:spPr>
      </p:pic>
      <p:pic>
        <p:nvPicPr>
          <p:cNvPr id="6" name="Picture 5" descr="Image">
            <a:extLst>
              <a:ext uri="{FF2B5EF4-FFF2-40B4-BE49-F238E27FC236}">
                <a16:creationId xmlns:a16="http://schemas.microsoft.com/office/drawing/2014/main" id="{35BA5EED-4B19-4BCA-8C93-9451D1A7ABB8}"/>
              </a:ext>
            </a:extLst>
          </p:cNvPr>
          <p:cNvPicPr/>
          <p:nvPr/>
        </p:nvPicPr>
        <p:blipFill rotWithShape="1">
          <a:blip r:embed="rId2">
            <a:extLst>
              <a:ext uri="{28A0092B-C50C-407E-A947-70E740481C1C}">
                <a14:useLocalDpi xmlns:a14="http://schemas.microsoft.com/office/drawing/2010/main" val="0"/>
              </a:ext>
            </a:extLst>
          </a:blip>
          <a:srcRect l="28331" t="13196" r="43966"/>
          <a:stretch/>
        </p:blipFill>
        <p:spPr bwMode="auto">
          <a:xfrm>
            <a:off x="2112470" y="5514975"/>
            <a:ext cx="1327166" cy="1236482"/>
          </a:xfrm>
          <a:prstGeom prst="rect">
            <a:avLst/>
          </a:prstGeom>
          <a:noFill/>
          <a:ln>
            <a:noFill/>
          </a:ln>
        </p:spPr>
      </p:pic>
      <p:pic>
        <p:nvPicPr>
          <p:cNvPr id="7" name="Picture 6" descr="Image">
            <a:extLst>
              <a:ext uri="{FF2B5EF4-FFF2-40B4-BE49-F238E27FC236}">
                <a16:creationId xmlns:a16="http://schemas.microsoft.com/office/drawing/2014/main" id="{B956ACFF-1964-4025-B0A5-035014CD2D4D}"/>
              </a:ext>
            </a:extLst>
          </p:cNvPr>
          <p:cNvPicPr/>
          <p:nvPr/>
        </p:nvPicPr>
        <p:blipFill rotWithShape="1">
          <a:blip r:embed="rId2">
            <a:extLst>
              <a:ext uri="{28A0092B-C50C-407E-A947-70E740481C1C}">
                <a14:useLocalDpi xmlns:a14="http://schemas.microsoft.com/office/drawing/2010/main" val="0"/>
              </a:ext>
            </a:extLst>
          </a:blip>
          <a:srcRect t="13196" r="72297"/>
          <a:stretch/>
        </p:blipFill>
        <p:spPr bwMode="auto">
          <a:xfrm>
            <a:off x="3439636" y="5514975"/>
            <a:ext cx="1327166" cy="1236482"/>
          </a:xfrm>
          <a:prstGeom prst="rect">
            <a:avLst/>
          </a:prstGeom>
          <a:noFill/>
          <a:ln>
            <a:noFill/>
          </a:ln>
        </p:spPr>
      </p:pic>
      <p:sp>
        <p:nvSpPr>
          <p:cNvPr id="8" name="Arrow: Right 7">
            <a:extLst>
              <a:ext uri="{FF2B5EF4-FFF2-40B4-BE49-F238E27FC236}">
                <a16:creationId xmlns:a16="http://schemas.microsoft.com/office/drawing/2014/main" id="{21A87787-7345-479D-BF65-6BE7022EBCC0}"/>
              </a:ext>
            </a:extLst>
          </p:cNvPr>
          <p:cNvSpPr/>
          <p:nvPr/>
        </p:nvSpPr>
        <p:spPr>
          <a:xfrm>
            <a:off x="1813504" y="5806018"/>
            <a:ext cx="638175"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4E33131-A183-4943-9696-A0CB7C7B1BCF}"/>
              </a:ext>
            </a:extLst>
          </p:cNvPr>
          <p:cNvPicPr>
            <a:picLocks noChangeAspect="1"/>
          </p:cNvPicPr>
          <p:nvPr/>
        </p:nvPicPr>
        <p:blipFill>
          <a:blip r:embed="rId4"/>
          <a:stretch>
            <a:fillRect/>
          </a:stretch>
        </p:blipFill>
        <p:spPr>
          <a:xfrm>
            <a:off x="8787118" y="2122415"/>
            <a:ext cx="3095386" cy="4101386"/>
          </a:xfrm>
          <a:prstGeom prst="rect">
            <a:avLst/>
          </a:prstGeom>
        </p:spPr>
      </p:pic>
    </p:spTree>
    <p:extLst>
      <p:ext uri="{BB962C8B-B14F-4D97-AF65-F5344CB8AC3E}">
        <p14:creationId xmlns:p14="http://schemas.microsoft.com/office/powerpoint/2010/main" val="270797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C9AC-B4D0-4298-98B1-19EA6DE4785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1D85C12A-DB51-47F4-8F39-3E628658B1B2}"/>
              </a:ext>
            </a:extLst>
          </p:cNvPr>
          <p:cNvSpPr>
            <a:spLocks noGrp="1"/>
          </p:cNvSpPr>
          <p:nvPr>
            <p:ph idx="1"/>
          </p:nvPr>
        </p:nvSpPr>
        <p:spPr>
          <a:xfrm>
            <a:off x="838201" y="1825625"/>
            <a:ext cx="7288762" cy="4648994"/>
          </a:xfrm>
        </p:spPr>
        <p:txBody>
          <a:bodyPr>
            <a:normAutofit/>
          </a:bodyPr>
          <a:lstStyle/>
          <a:p>
            <a:pPr marL="0" indent="0">
              <a:buNone/>
            </a:pPr>
            <a:r>
              <a:rPr lang="en-US" sz="2200" dirty="0"/>
              <a:t>A 58-year-old gentleman with a history of </a:t>
            </a:r>
            <a:r>
              <a:rPr lang="en-US" sz="2200" dirty="0" err="1"/>
              <a:t>HFrEF</a:t>
            </a:r>
            <a:r>
              <a:rPr lang="en-US" sz="2200" dirty="0"/>
              <a:t> and DM who presents with bilateral lower extremity pain and hyperpigmentation x 4 weeks. He was given a 1 week course of Keflex without response. What is the likely microbiologic etiology of his rash?</a:t>
            </a:r>
          </a:p>
          <a:p>
            <a:pPr marL="0" indent="0">
              <a:buNone/>
            </a:pPr>
            <a:r>
              <a:rPr lang="en-US" dirty="0"/>
              <a:t>A. Staph aureus</a:t>
            </a:r>
          </a:p>
          <a:p>
            <a:pPr marL="0" indent="0">
              <a:buNone/>
            </a:pPr>
            <a:r>
              <a:rPr lang="en-US" dirty="0"/>
              <a:t>B. Strep pyogenes</a:t>
            </a:r>
          </a:p>
          <a:p>
            <a:pPr marL="0" indent="0">
              <a:buNone/>
            </a:pPr>
            <a:r>
              <a:rPr lang="en-US" dirty="0"/>
              <a:t>C. Strep </a:t>
            </a:r>
            <a:r>
              <a:rPr lang="en-US" dirty="0" err="1"/>
              <a:t>dysgalatiae</a:t>
            </a:r>
            <a:endParaRPr lang="en-US" dirty="0"/>
          </a:p>
          <a:p>
            <a:pPr marL="0" indent="0">
              <a:buNone/>
            </a:pPr>
            <a:r>
              <a:rPr lang="en-US" dirty="0"/>
              <a:t>D. Pseudomonas</a:t>
            </a:r>
          </a:p>
          <a:p>
            <a:pPr marL="0" indent="0">
              <a:buNone/>
            </a:pPr>
            <a:r>
              <a:rPr lang="en-US" dirty="0"/>
              <a:t>E. None</a:t>
            </a:r>
          </a:p>
        </p:txBody>
      </p:sp>
      <p:pic>
        <p:nvPicPr>
          <p:cNvPr id="1028" name="Picture 4" descr="undefined">
            <a:extLst>
              <a:ext uri="{FF2B5EF4-FFF2-40B4-BE49-F238E27FC236}">
                <a16:creationId xmlns:a16="http://schemas.microsoft.com/office/drawing/2014/main" id="{D5CF4137-F662-4C8B-8D3B-842FDAEB73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87" r="21285"/>
          <a:stretch/>
        </p:blipFill>
        <p:spPr bwMode="auto">
          <a:xfrm>
            <a:off x="8294914" y="1527969"/>
            <a:ext cx="3741575" cy="494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C9AC-B4D0-4298-98B1-19EA6DE4785C}"/>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1D85C12A-DB51-47F4-8F39-3E628658B1B2}"/>
              </a:ext>
            </a:extLst>
          </p:cNvPr>
          <p:cNvSpPr>
            <a:spLocks noGrp="1"/>
          </p:cNvSpPr>
          <p:nvPr>
            <p:ph idx="1"/>
          </p:nvPr>
        </p:nvSpPr>
        <p:spPr>
          <a:xfrm>
            <a:off x="838201" y="1825625"/>
            <a:ext cx="6327709" cy="4648994"/>
          </a:xfrm>
        </p:spPr>
        <p:txBody>
          <a:bodyPr>
            <a:normAutofit/>
          </a:bodyPr>
          <a:lstStyle/>
          <a:p>
            <a:pPr marL="0" indent="0">
              <a:buNone/>
            </a:pPr>
            <a:r>
              <a:rPr lang="en-US" sz="2200" dirty="0"/>
              <a:t>A 58-year-old gentleman with a history of </a:t>
            </a:r>
            <a:r>
              <a:rPr lang="en-US" sz="2200" dirty="0" err="1"/>
              <a:t>HFrEF</a:t>
            </a:r>
            <a:r>
              <a:rPr lang="en-US" sz="2200" dirty="0"/>
              <a:t> and DM who presents with bilateral lower extremity pain and hyperpigmentation x 4 weeks. He was given a 1 week course of Keflex without response. What is the likely microbiologic etiology of his rash?</a:t>
            </a:r>
          </a:p>
          <a:p>
            <a:pPr marL="0" indent="0">
              <a:buNone/>
            </a:pPr>
            <a:r>
              <a:rPr lang="en-US" dirty="0"/>
              <a:t>A. Staph aureus</a:t>
            </a:r>
          </a:p>
          <a:p>
            <a:pPr marL="0" indent="0">
              <a:buNone/>
            </a:pPr>
            <a:r>
              <a:rPr lang="en-US" dirty="0"/>
              <a:t>B. Strep pyogenes</a:t>
            </a:r>
          </a:p>
          <a:p>
            <a:pPr marL="0" indent="0">
              <a:buNone/>
            </a:pPr>
            <a:r>
              <a:rPr lang="en-US" dirty="0"/>
              <a:t>C. Strep </a:t>
            </a:r>
            <a:r>
              <a:rPr lang="en-US" dirty="0" err="1"/>
              <a:t>dysgalatiae</a:t>
            </a:r>
            <a:endParaRPr lang="en-US" dirty="0"/>
          </a:p>
          <a:p>
            <a:pPr marL="0" indent="0">
              <a:buNone/>
            </a:pPr>
            <a:r>
              <a:rPr lang="en-US" dirty="0"/>
              <a:t>D. Pseudomonas</a:t>
            </a:r>
          </a:p>
          <a:p>
            <a:pPr marL="0" indent="0">
              <a:buNone/>
            </a:pPr>
            <a:r>
              <a:rPr lang="en-US" b="1" dirty="0">
                <a:highlight>
                  <a:srgbClr val="FFFF00"/>
                </a:highlight>
              </a:rPr>
              <a:t>E. None</a:t>
            </a:r>
          </a:p>
        </p:txBody>
      </p:sp>
      <p:pic>
        <p:nvPicPr>
          <p:cNvPr id="5" name="Picture 2">
            <a:extLst>
              <a:ext uri="{FF2B5EF4-FFF2-40B4-BE49-F238E27FC236}">
                <a16:creationId xmlns:a16="http://schemas.microsoft.com/office/drawing/2014/main" id="{65DD618A-E2E1-4031-A834-3BA137E70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765" y="1768475"/>
            <a:ext cx="479107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58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DBC-6B6C-445E-BED3-86A47097969E}"/>
              </a:ext>
            </a:extLst>
          </p:cNvPr>
          <p:cNvSpPr>
            <a:spLocks noGrp="1"/>
          </p:cNvSpPr>
          <p:nvPr>
            <p:ph type="title"/>
          </p:nvPr>
        </p:nvSpPr>
        <p:spPr/>
        <p:txBody>
          <a:bodyPr/>
          <a:lstStyle/>
          <a:p>
            <a:r>
              <a:rPr lang="en-US" dirty="0"/>
              <a:t>Mimic Alert</a:t>
            </a:r>
          </a:p>
        </p:txBody>
      </p:sp>
      <p:sp>
        <p:nvSpPr>
          <p:cNvPr id="3" name="Content Placeholder 2">
            <a:extLst>
              <a:ext uri="{FF2B5EF4-FFF2-40B4-BE49-F238E27FC236}">
                <a16:creationId xmlns:a16="http://schemas.microsoft.com/office/drawing/2014/main" id="{6D7591EE-40FF-4D1F-BB28-2F17346F5867}"/>
              </a:ext>
            </a:extLst>
          </p:cNvPr>
          <p:cNvSpPr>
            <a:spLocks noGrp="1"/>
          </p:cNvSpPr>
          <p:nvPr>
            <p:ph idx="1"/>
          </p:nvPr>
        </p:nvSpPr>
        <p:spPr>
          <a:xfrm>
            <a:off x="1097280" y="1845734"/>
            <a:ext cx="5720080" cy="4023360"/>
          </a:xfrm>
        </p:spPr>
        <p:txBody>
          <a:bodyPr>
            <a:noAutofit/>
          </a:bodyPr>
          <a:lstStyle/>
          <a:p>
            <a:r>
              <a:rPr lang="en-US" sz="2400" dirty="0"/>
              <a:t>Stasis dermatitis</a:t>
            </a:r>
          </a:p>
          <a:p>
            <a:pPr lvl="1"/>
            <a:r>
              <a:rPr lang="en-US" sz="2400" dirty="0"/>
              <a:t>The result of chronic venous hypertension</a:t>
            </a:r>
          </a:p>
          <a:p>
            <a:pPr lvl="1"/>
            <a:r>
              <a:rPr lang="en-US" sz="2400" dirty="0"/>
              <a:t>Can results in erythema, scaling, and ulceration</a:t>
            </a:r>
          </a:p>
          <a:p>
            <a:pPr lvl="1"/>
            <a:r>
              <a:rPr lang="en-US" sz="2400" dirty="0"/>
              <a:t>Often involves the medial </a:t>
            </a:r>
            <a:r>
              <a:rPr lang="en-US" sz="2400" dirty="0" err="1"/>
              <a:t>supramalleolar</a:t>
            </a:r>
            <a:r>
              <a:rPr lang="en-US" sz="2400" dirty="0"/>
              <a:t> region but can extend beyond this in chronic disease</a:t>
            </a:r>
          </a:p>
          <a:p>
            <a:pPr lvl="1"/>
            <a:r>
              <a:rPr lang="en-US" sz="2400" dirty="0"/>
              <a:t>Can mimic cellulitis but usually develops over weeks to months and is often bilateral</a:t>
            </a:r>
          </a:p>
          <a:p>
            <a:pPr lvl="1"/>
            <a:r>
              <a:rPr lang="en-US" sz="2400" dirty="0"/>
              <a:t>Can become secondarily infected</a:t>
            </a:r>
          </a:p>
        </p:txBody>
      </p:sp>
      <p:pic>
        <p:nvPicPr>
          <p:cNvPr id="3074" name="Picture 2" descr="Image">
            <a:extLst>
              <a:ext uri="{FF2B5EF4-FFF2-40B4-BE49-F238E27FC236}">
                <a16:creationId xmlns:a16="http://schemas.microsoft.com/office/drawing/2014/main" id="{6EF0656E-FC50-43D3-9598-988355D0B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301" y="386716"/>
            <a:ext cx="4056379" cy="30422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a:extLst>
              <a:ext uri="{FF2B5EF4-FFF2-40B4-BE49-F238E27FC236}">
                <a16:creationId xmlns:a16="http://schemas.microsoft.com/office/drawing/2014/main" id="{1543A2D3-72D1-4820-8BB9-DE70BF3F8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301" y="3346985"/>
            <a:ext cx="4462779" cy="334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34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FC8D-2A00-434A-B59C-EDC9ABBAFDF4}"/>
              </a:ext>
            </a:extLst>
          </p:cNvPr>
          <p:cNvSpPr>
            <a:spLocks noGrp="1"/>
          </p:cNvSpPr>
          <p:nvPr>
            <p:ph type="title"/>
          </p:nvPr>
        </p:nvSpPr>
        <p:spPr/>
        <p:txBody>
          <a:bodyPr/>
          <a:lstStyle/>
          <a:p>
            <a:r>
              <a:rPr lang="en-US" dirty="0"/>
              <a:t>Cellulitis</a:t>
            </a:r>
          </a:p>
        </p:txBody>
      </p:sp>
      <p:sp>
        <p:nvSpPr>
          <p:cNvPr id="3" name="Content Placeholder 2">
            <a:extLst>
              <a:ext uri="{FF2B5EF4-FFF2-40B4-BE49-F238E27FC236}">
                <a16:creationId xmlns:a16="http://schemas.microsoft.com/office/drawing/2014/main" id="{CBD9C5A0-1F8B-4F76-8199-223810796A53}"/>
              </a:ext>
            </a:extLst>
          </p:cNvPr>
          <p:cNvSpPr>
            <a:spLocks noGrp="1"/>
          </p:cNvSpPr>
          <p:nvPr>
            <p:ph idx="1"/>
          </p:nvPr>
        </p:nvSpPr>
        <p:spPr>
          <a:xfrm>
            <a:off x="527753" y="1936432"/>
            <a:ext cx="6532880" cy="4023360"/>
          </a:xfrm>
        </p:spPr>
        <p:txBody>
          <a:bodyPr>
            <a:normAutofit/>
          </a:bodyPr>
          <a:lstStyle/>
          <a:p>
            <a:pPr>
              <a:buFont typeface="Arial" panose="020B0604020202020204" pitchFamily="34" charset="0"/>
              <a:buChar char="•"/>
            </a:pPr>
            <a:r>
              <a:rPr lang="en-US" sz="2400" dirty="0"/>
              <a:t>Infection that extends deeper than erysipelas and involves subcutaneous tissue</a:t>
            </a:r>
          </a:p>
          <a:p>
            <a:pPr lvl="1">
              <a:buFont typeface="Arial" panose="020B0604020202020204" pitchFamily="34" charset="0"/>
              <a:buChar char="•"/>
            </a:pPr>
            <a:r>
              <a:rPr lang="en-US" sz="2200" dirty="0"/>
              <a:t>Because infection extends deeper the borders are less well demarcated</a:t>
            </a:r>
          </a:p>
          <a:p>
            <a:pPr>
              <a:buFont typeface="Arial" panose="020B0604020202020204" pitchFamily="34" charset="0"/>
              <a:buChar char="•"/>
            </a:pPr>
            <a:r>
              <a:rPr lang="en-US" sz="2400" dirty="0"/>
              <a:t>Etiologic agents are Staph aureus, Group A Strep, and other Beta-hemolytic strep</a:t>
            </a:r>
          </a:p>
          <a:p>
            <a:pPr>
              <a:buFont typeface="Arial" panose="020B0604020202020204" pitchFamily="34" charset="0"/>
              <a:buChar char="•"/>
            </a:pPr>
            <a:r>
              <a:rPr lang="en-US" sz="2400" dirty="0"/>
              <a:t>Often preceded by break in the skin by either trauma (as minor as shaving) or underlying skin </a:t>
            </a:r>
            <a:r>
              <a:rPr lang="en-US" sz="2400" dirty="0" err="1"/>
              <a:t>diseasze</a:t>
            </a:r>
            <a:endParaRPr lang="en-US" sz="2400" dirty="0"/>
          </a:p>
        </p:txBody>
      </p:sp>
      <p:pic>
        <p:nvPicPr>
          <p:cNvPr id="4" name="Picture 3" descr="Image">
            <a:extLst>
              <a:ext uri="{FF2B5EF4-FFF2-40B4-BE49-F238E27FC236}">
                <a16:creationId xmlns:a16="http://schemas.microsoft.com/office/drawing/2014/main" id="{9AF58351-2B9C-4ECA-B5CA-4A7FC7185F45}"/>
              </a:ext>
            </a:extLst>
          </p:cNvPr>
          <p:cNvPicPr/>
          <p:nvPr/>
        </p:nvPicPr>
        <p:blipFill rotWithShape="1">
          <a:blip r:embed="rId2">
            <a:extLst>
              <a:ext uri="{28A0092B-C50C-407E-A947-70E740481C1C}">
                <a14:useLocalDpi xmlns:a14="http://schemas.microsoft.com/office/drawing/2010/main" val="0"/>
              </a:ext>
            </a:extLst>
          </a:blip>
          <a:srcRect l="56792" t="13196"/>
          <a:stretch/>
        </p:blipFill>
        <p:spPr bwMode="auto">
          <a:xfrm>
            <a:off x="4766802" y="5514975"/>
            <a:ext cx="2069977" cy="1236482"/>
          </a:xfrm>
          <a:prstGeom prst="rect">
            <a:avLst/>
          </a:prstGeom>
          <a:noFill/>
          <a:ln>
            <a:noFill/>
          </a:ln>
        </p:spPr>
      </p:pic>
      <p:pic>
        <p:nvPicPr>
          <p:cNvPr id="5" name="Picture 4">
            <a:extLst>
              <a:ext uri="{FF2B5EF4-FFF2-40B4-BE49-F238E27FC236}">
                <a16:creationId xmlns:a16="http://schemas.microsoft.com/office/drawing/2014/main" id="{665D9F31-1BE6-45C6-880E-B255AA035D26}"/>
              </a:ext>
            </a:extLst>
          </p:cNvPr>
          <p:cNvPicPr>
            <a:picLocks noChangeAspect="1"/>
          </p:cNvPicPr>
          <p:nvPr/>
        </p:nvPicPr>
        <p:blipFill>
          <a:blip r:embed="rId3"/>
          <a:stretch>
            <a:fillRect/>
          </a:stretch>
        </p:blipFill>
        <p:spPr>
          <a:xfrm>
            <a:off x="845669" y="5475991"/>
            <a:ext cx="1286923" cy="1279140"/>
          </a:xfrm>
          <a:prstGeom prst="rect">
            <a:avLst/>
          </a:prstGeom>
        </p:spPr>
      </p:pic>
      <p:pic>
        <p:nvPicPr>
          <p:cNvPr id="6" name="Picture 5" descr="Image">
            <a:extLst>
              <a:ext uri="{FF2B5EF4-FFF2-40B4-BE49-F238E27FC236}">
                <a16:creationId xmlns:a16="http://schemas.microsoft.com/office/drawing/2014/main" id="{E7F3557D-729F-4025-BE64-C520ACAB1D0A}"/>
              </a:ext>
            </a:extLst>
          </p:cNvPr>
          <p:cNvPicPr/>
          <p:nvPr/>
        </p:nvPicPr>
        <p:blipFill rotWithShape="1">
          <a:blip r:embed="rId2">
            <a:extLst>
              <a:ext uri="{28A0092B-C50C-407E-A947-70E740481C1C}">
                <a14:useLocalDpi xmlns:a14="http://schemas.microsoft.com/office/drawing/2010/main" val="0"/>
              </a:ext>
            </a:extLst>
          </a:blip>
          <a:srcRect l="28331" t="13196" r="43966"/>
          <a:stretch/>
        </p:blipFill>
        <p:spPr bwMode="auto">
          <a:xfrm>
            <a:off x="2112470" y="5514975"/>
            <a:ext cx="1327166" cy="1236482"/>
          </a:xfrm>
          <a:prstGeom prst="rect">
            <a:avLst/>
          </a:prstGeom>
          <a:noFill/>
          <a:ln>
            <a:noFill/>
          </a:ln>
        </p:spPr>
      </p:pic>
      <p:pic>
        <p:nvPicPr>
          <p:cNvPr id="7" name="Picture 6" descr="Image">
            <a:extLst>
              <a:ext uri="{FF2B5EF4-FFF2-40B4-BE49-F238E27FC236}">
                <a16:creationId xmlns:a16="http://schemas.microsoft.com/office/drawing/2014/main" id="{1477697F-AEAE-4E3A-956E-2C7DD415A2A2}"/>
              </a:ext>
            </a:extLst>
          </p:cNvPr>
          <p:cNvPicPr/>
          <p:nvPr/>
        </p:nvPicPr>
        <p:blipFill rotWithShape="1">
          <a:blip r:embed="rId2">
            <a:extLst>
              <a:ext uri="{28A0092B-C50C-407E-A947-70E740481C1C}">
                <a14:useLocalDpi xmlns:a14="http://schemas.microsoft.com/office/drawing/2010/main" val="0"/>
              </a:ext>
            </a:extLst>
          </a:blip>
          <a:srcRect t="13196" r="72297"/>
          <a:stretch/>
        </p:blipFill>
        <p:spPr bwMode="auto">
          <a:xfrm>
            <a:off x="3439636" y="5514975"/>
            <a:ext cx="1327166" cy="1236482"/>
          </a:xfrm>
          <a:prstGeom prst="rect">
            <a:avLst/>
          </a:prstGeom>
          <a:noFill/>
          <a:ln>
            <a:noFill/>
          </a:ln>
        </p:spPr>
      </p:pic>
      <p:sp>
        <p:nvSpPr>
          <p:cNvPr id="8" name="Arrow: Right 7">
            <a:extLst>
              <a:ext uri="{FF2B5EF4-FFF2-40B4-BE49-F238E27FC236}">
                <a16:creationId xmlns:a16="http://schemas.microsoft.com/office/drawing/2014/main" id="{9F1C956C-81FF-459D-B839-88B9A0B5A03B}"/>
              </a:ext>
            </a:extLst>
          </p:cNvPr>
          <p:cNvSpPr/>
          <p:nvPr/>
        </p:nvSpPr>
        <p:spPr>
          <a:xfrm>
            <a:off x="3156018" y="6029836"/>
            <a:ext cx="638175"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976B188-3494-4152-94E0-EE725821CE24}"/>
              </a:ext>
            </a:extLst>
          </p:cNvPr>
          <p:cNvPicPr>
            <a:picLocks noChangeAspect="1"/>
          </p:cNvPicPr>
          <p:nvPr/>
        </p:nvPicPr>
        <p:blipFill>
          <a:blip r:embed="rId4"/>
          <a:stretch>
            <a:fillRect/>
          </a:stretch>
        </p:blipFill>
        <p:spPr>
          <a:xfrm>
            <a:off x="7319713" y="1936432"/>
            <a:ext cx="4617113" cy="3186112"/>
          </a:xfrm>
          <a:prstGeom prst="rect">
            <a:avLst/>
          </a:prstGeom>
        </p:spPr>
      </p:pic>
    </p:spTree>
    <p:extLst>
      <p:ext uri="{BB962C8B-B14F-4D97-AF65-F5344CB8AC3E}">
        <p14:creationId xmlns:p14="http://schemas.microsoft.com/office/powerpoint/2010/main" val="96032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55B3-D369-4FED-8090-DB359047E1C8}"/>
              </a:ext>
            </a:extLst>
          </p:cNvPr>
          <p:cNvSpPr>
            <a:spLocks noGrp="1"/>
          </p:cNvSpPr>
          <p:nvPr>
            <p:ph type="title"/>
          </p:nvPr>
        </p:nvSpPr>
        <p:spPr/>
        <p:txBody>
          <a:bodyPr/>
          <a:lstStyle/>
          <a:p>
            <a:r>
              <a:rPr lang="en-US" dirty="0"/>
              <a:t>Management</a:t>
            </a:r>
          </a:p>
        </p:txBody>
      </p:sp>
      <p:sp>
        <p:nvSpPr>
          <p:cNvPr id="3" name="Content Placeholder 2">
            <a:extLst>
              <a:ext uri="{FF2B5EF4-FFF2-40B4-BE49-F238E27FC236}">
                <a16:creationId xmlns:a16="http://schemas.microsoft.com/office/drawing/2014/main" id="{E6E64C37-1B02-4F9A-BA45-90826FF0632D}"/>
              </a:ext>
            </a:extLst>
          </p:cNvPr>
          <p:cNvSpPr>
            <a:spLocks noGrp="1"/>
          </p:cNvSpPr>
          <p:nvPr>
            <p:ph idx="1"/>
          </p:nvPr>
        </p:nvSpPr>
        <p:spPr>
          <a:xfrm>
            <a:off x="447040" y="1835574"/>
            <a:ext cx="6973440" cy="4463626"/>
          </a:xfrm>
        </p:spPr>
        <p:txBody>
          <a:bodyPr>
            <a:normAutofit lnSpcReduction="10000"/>
          </a:bodyPr>
          <a:lstStyle/>
          <a:p>
            <a:pPr>
              <a:buFont typeface="Arial" panose="020B0604020202020204" pitchFamily="34" charset="0"/>
              <a:buChar char="•"/>
            </a:pPr>
            <a:r>
              <a:rPr lang="en-US" sz="2400" dirty="0"/>
              <a:t>Purulence or no purulence?</a:t>
            </a:r>
          </a:p>
          <a:p>
            <a:pPr>
              <a:buFont typeface="Arial" panose="020B0604020202020204" pitchFamily="34" charset="0"/>
              <a:buChar char="•"/>
            </a:pPr>
            <a:r>
              <a:rPr lang="en-US" sz="2400" dirty="0"/>
              <a:t>If erysipelas or non-purulent cellulitis target Strep and MSSA</a:t>
            </a:r>
          </a:p>
          <a:p>
            <a:pPr lvl="1">
              <a:buFont typeface="Arial" panose="020B0604020202020204" pitchFamily="34" charset="0"/>
              <a:buChar char="•"/>
            </a:pPr>
            <a:r>
              <a:rPr lang="en-US" sz="2200" dirty="0"/>
              <a:t>Exception if systemically ill, history of MRSA infections, or overlying an indwelling device</a:t>
            </a:r>
          </a:p>
          <a:p>
            <a:pPr>
              <a:buFont typeface="Arial" panose="020B0604020202020204" pitchFamily="34" charset="0"/>
              <a:buChar char="•"/>
            </a:pPr>
            <a:r>
              <a:rPr lang="en-US" sz="2400" dirty="0"/>
              <a:t>2 Trials compared cephalexin plus placebo versus cephalexin plus TMP/SMX for treatment of non-purulent cellulitis</a:t>
            </a:r>
          </a:p>
          <a:p>
            <a:pPr lvl="1">
              <a:buFont typeface="Arial" panose="020B0604020202020204" pitchFamily="34" charset="0"/>
              <a:buChar char="•"/>
            </a:pPr>
            <a:r>
              <a:rPr lang="en-US" sz="2200" dirty="0"/>
              <a:t>Study of 500 participants cure in 85.5% cephalexin only versus 83.5 in combo group</a:t>
            </a:r>
            <a:r>
              <a:rPr lang="en-US" sz="2200" baseline="30000" dirty="0"/>
              <a:t>1</a:t>
            </a:r>
            <a:endParaRPr lang="en-US" sz="2200" dirty="0"/>
          </a:p>
          <a:p>
            <a:pPr lvl="1">
              <a:buFont typeface="Arial" panose="020B0604020202020204" pitchFamily="34" charset="0"/>
              <a:buChar char="•"/>
            </a:pPr>
            <a:r>
              <a:rPr lang="en-US" sz="2200" dirty="0"/>
              <a:t>Study of 146 </a:t>
            </a:r>
            <a:r>
              <a:rPr lang="en-US" sz="2200" dirty="0" err="1"/>
              <a:t>patricipants</a:t>
            </a:r>
            <a:r>
              <a:rPr lang="en-US" sz="2200" dirty="0"/>
              <a:t> showed 82% cured in cephalexin only versus 85% in combo group</a:t>
            </a:r>
            <a:r>
              <a:rPr lang="en-US" sz="2200" baseline="30000" dirty="0"/>
              <a:t>2</a:t>
            </a:r>
            <a:endParaRPr lang="en-US" sz="2200" dirty="0"/>
          </a:p>
          <a:p>
            <a:endParaRPr lang="en-US" dirty="0"/>
          </a:p>
        </p:txBody>
      </p:sp>
      <p:pic>
        <p:nvPicPr>
          <p:cNvPr id="2050" name="Picture 2">
            <a:extLst>
              <a:ext uri="{FF2B5EF4-FFF2-40B4-BE49-F238E27FC236}">
                <a16:creationId xmlns:a16="http://schemas.microsoft.com/office/drawing/2014/main" id="{7A39ACD7-9CF9-4DE8-A534-02F75E6CE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720" y="717265"/>
            <a:ext cx="4629280" cy="51755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387F7D-1059-4A53-93DF-201B5A161D67}"/>
              </a:ext>
            </a:extLst>
          </p:cNvPr>
          <p:cNvSpPr txBox="1"/>
          <p:nvPr/>
        </p:nvSpPr>
        <p:spPr>
          <a:xfrm>
            <a:off x="132080" y="6217454"/>
            <a:ext cx="10962640" cy="707886"/>
          </a:xfrm>
          <a:prstGeom prst="rect">
            <a:avLst/>
          </a:prstGeom>
          <a:noFill/>
        </p:spPr>
        <p:txBody>
          <a:bodyPr wrap="square">
            <a:spAutoFit/>
          </a:bodyPr>
          <a:lstStyle/>
          <a:p>
            <a:pPr algn="l">
              <a:buFont typeface="+mj-lt"/>
              <a:buAutoNum type="arabicPeriod"/>
            </a:pPr>
            <a:r>
              <a:rPr lang="en-US" sz="1000" dirty="0">
                <a:solidFill>
                  <a:srgbClr val="005B92"/>
                </a:solidFill>
                <a:latin typeface="Noto Sans" panose="020B0502040504020204" pitchFamily="34" charset="0"/>
              </a:rPr>
              <a:t>Moran GJ, </a:t>
            </a:r>
            <a:r>
              <a:rPr lang="en-US" sz="1000" dirty="0" err="1">
                <a:solidFill>
                  <a:srgbClr val="005B92"/>
                </a:solidFill>
                <a:latin typeface="Noto Sans" panose="020B0502040504020204" pitchFamily="34" charset="0"/>
              </a:rPr>
              <a:t>Krishnadasan</a:t>
            </a:r>
            <a:r>
              <a:rPr lang="en-US" sz="1000" dirty="0">
                <a:solidFill>
                  <a:srgbClr val="005B92"/>
                </a:solidFill>
                <a:latin typeface="Noto Sans" panose="020B0502040504020204" pitchFamily="34" charset="0"/>
              </a:rPr>
              <a:t> A, Mower WR, et al. Effect of Cephalexin Plus Trimethoprim-Sulfamethoxazole vs Cephalexin Alone on Clinical Cure of Uncomplicated Cellulitis: A Randomized Clinical Trial. JAMA 2017; 317:2088</a:t>
            </a:r>
            <a:endParaRPr lang="en-US" sz="1000" b="0" i="0" dirty="0">
              <a:solidFill>
                <a:srgbClr val="232323"/>
              </a:solidFill>
              <a:effectLst/>
              <a:latin typeface="Noto Sans" panose="020B0502040504020204" pitchFamily="34" charset="0"/>
            </a:endParaRPr>
          </a:p>
          <a:p>
            <a:pPr algn="l">
              <a:buFont typeface="+mj-lt"/>
              <a:buAutoNum type="arabicPeriod"/>
            </a:pPr>
            <a:r>
              <a:rPr lang="en-US" sz="1000" dirty="0" err="1">
                <a:solidFill>
                  <a:srgbClr val="005B92"/>
                </a:solidFill>
                <a:latin typeface="Noto Sans" panose="020B0502040504020204" pitchFamily="34" charset="0"/>
              </a:rPr>
              <a:t>Pallin</a:t>
            </a:r>
            <a:r>
              <a:rPr lang="en-US" sz="1000" dirty="0">
                <a:solidFill>
                  <a:srgbClr val="005B92"/>
                </a:solidFill>
                <a:latin typeface="Noto Sans" panose="020B0502040504020204" pitchFamily="34" charset="0"/>
              </a:rPr>
              <a:t> DJ, Binder WD, Allen MB, et al. Clinical trial: comparative effectiveness of cephalexin plus trimethoprim-sulfamethoxazole versus cephalexin alone for treatment of uncomplicated cellulitis: a randomized controlled trial. Clin Infect Dis 2013; 56:1754</a:t>
            </a:r>
            <a:endParaRPr lang="en-US" sz="1000"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145060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74DE-9ED4-4CF7-A62B-35437B29B76A}"/>
              </a:ext>
            </a:extLst>
          </p:cNvPr>
          <p:cNvSpPr>
            <a:spLocks noGrp="1"/>
          </p:cNvSpPr>
          <p:nvPr>
            <p:ph type="title"/>
          </p:nvPr>
        </p:nvSpPr>
        <p:spPr/>
        <p:txBody>
          <a:bodyPr/>
          <a:lstStyle/>
          <a:p>
            <a:r>
              <a:rPr lang="en-US" dirty="0"/>
              <a:t>Purulent Cellulitis Management</a:t>
            </a:r>
          </a:p>
        </p:txBody>
      </p:sp>
      <p:sp>
        <p:nvSpPr>
          <p:cNvPr id="3" name="Content Placeholder 2">
            <a:extLst>
              <a:ext uri="{FF2B5EF4-FFF2-40B4-BE49-F238E27FC236}">
                <a16:creationId xmlns:a16="http://schemas.microsoft.com/office/drawing/2014/main" id="{ADF48FC0-1011-4E56-BB91-65F2AE37E650}"/>
              </a:ext>
            </a:extLst>
          </p:cNvPr>
          <p:cNvSpPr>
            <a:spLocks noGrp="1"/>
          </p:cNvSpPr>
          <p:nvPr>
            <p:ph idx="1"/>
          </p:nvPr>
        </p:nvSpPr>
        <p:spPr>
          <a:xfrm>
            <a:off x="1097280" y="1845734"/>
            <a:ext cx="6268720" cy="4023360"/>
          </a:xfrm>
        </p:spPr>
        <p:txBody>
          <a:bodyPr>
            <a:normAutofit/>
          </a:bodyPr>
          <a:lstStyle/>
          <a:p>
            <a:pPr>
              <a:buFont typeface="Arial" panose="020B0604020202020204" pitchFamily="34" charset="0"/>
              <a:buChar char="•"/>
            </a:pPr>
            <a:r>
              <a:rPr lang="en-US" sz="2400" dirty="0"/>
              <a:t>If purulent, MRSA and MSSA are the dominant organisms to target</a:t>
            </a:r>
          </a:p>
          <a:p>
            <a:pPr>
              <a:buFont typeface="Arial" panose="020B0604020202020204" pitchFamily="34" charset="0"/>
              <a:buChar char="•"/>
            </a:pPr>
            <a:r>
              <a:rPr lang="en-US" sz="2400" dirty="0"/>
              <a:t>Reasonable, but not necessary, to culture any purulent discharge and empirically cover MRSA</a:t>
            </a:r>
          </a:p>
          <a:p>
            <a:pPr lvl="1">
              <a:buFont typeface="Arial" panose="020B0604020202020204" pitchFamily="34" charset="0"/>
              <a:buChar char="•"/>
            </a:pPr>
            <a:r>
              <a:rPr lang="en-US" sz="2200" dirty="0"/>
              <a:t>Options include Clindamycin (71% susceptible), TMP-SMX (94% susceptible), or Doxycycline (86% susceptible)</a:t>
            </a:r>
          </a:p>
          <a:p>
            <a:pPr lvl="1">
              <a:buFont typeface="Arial" panose="020B0604020202020204" pitchFamily="34" charset="0"/>
              <a:buChar char="•"/>
            </a:pPr>
            <a:r>
              <a:rPr lang="en-US" sz="2200" dirty="0"/>
              <a:t>Other oral agents include linezolid, delafloxacin, and </a:t>
            </a:r>
            <a:r>
              <a:rPr lang="en-US" sz="2200" dirty="0" err="1"/>
              <a:t>omadacycline</a:t>
            </a:r>
            <a:r>
              <a:rPr lang="en-US" sz="2200" dirty="0"/>
              <a:t> but generally try to preserve these agents</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pic>
        <p:nvPicPr>
          <p:cNvPr id="7" name="Picture 6">
            <a:extLst>
              <a:ext uri="{FF2B5EF4-FFF2-40B4-BE49-F238E27FC236}">
                <a16:creationId xmlns:a16="http://schemas.microsoft.com/office/drawing/2014/main" id="{8C3C531A-16F4-433D-8A87-9EFECC778957}"/>
              </a:ext>
            </a:extLst>
          </p:cNvPr>
          <p:cNvPicPr>
            <a:picLocks noChangeAspect="1"/>
          </p:cNvPicPr>
          <p:nvPr/>
        </p:nvPicPr>
        <p:blipFill>
          <a:blip r:embed="rId2"/>
          <a:stretch>
            <a:fillRect/>
          </a:stretch>
        </p:blipFill>
        <p:spPr>
          <a:xfrm>
            <a:off x="7726680" y="1845734"/>
            <a:ext cx="4109720" cy="4139939"/>
          </a:xfrm>
          <a:prstGeom prst="rect">
            <a:avLst/>
          </a:prstGeom>
        </p:spPr>
      </p:pic>
    </p:spTree>
    <p:extLst>
      <p:ext uri="{BB962C8B-B14F-4D97-AF65-F5344CB8AC3E}">
        <p14:creationId xmlns:p14="http://schemas.microsoft.com/office/powerpoint/2010/main" val="203869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90FCA-24C9-4325-9DE0-6BFEC9569751}"/>
              </a:ext>
            </a:extLst>
          </p:cNvPr>
          <p:cNvSpPr>
            <a:spLocks noGrp="1"/>
          </p:cNvSpPr>
          <p:nvPr>
            <p:ph type="title"/>
          </p:nvPr>
        </p:nvSpPr>
        <p:spPr/>
        <p:txBody>
          <a:bodyPr/>
          <a:lstStyle/>
          <a:p>
            <a:r>
              <a:rPr lang="en-US" dirty="0"/>
              <a:t>Duration</a:t>
            </a:r>
          </a:p>
        </p:txBody>
      </p:sp>
      <p:sp>
        <p:nvSpPr>
          <p:cNvPr id="3" name="Content Placeholder 2">
            <a:extLst>
              <a:ext uri="{FF2B5EF4-FFF2-40B4-BE49-F238E27FC236}">
                <a16:creationId xmlns:a16="http://schemas.microsoft.com/office/drawing/2014/main" id="{36EEBDB6-4135-4CFD-838C-28CCC7931C03}"/>
              </a:ext>
            </a:extLst>
          </p:cNvPr>
          <p:cNvSpPr>
            <a:spLocks noGrp="1"/>
          </p:cNvSpPr>
          <p:nvPr>
            <p:ph idx="1"/>
          </p:nvPr>
        </p:nvSpPr>
        <p:spPr>
          <a:xfrm>
            <a:off x="1097280" y="1845734"/>
            <a:ext cx="10058400" cy="4311226"/>
          </a:xfrm>
        </p:spPr>
        <p:txBody>
          <a:bodyPr>
            <a:normAutofit lnSpcReduction="10000"/>
          </a:bodyPr>
          <a:lstStyle/>
          <a:p>
            <a:pPr>
              <a:buFont typeface="Arial" panose="020B0604020202020204" pitchFamily="34" charset="0"/>
              <a:buChar char="•"/>
            </a:pPr>
            <a:r>
              <a:rPr lang="en-US" sz="2400" dirty="0"/>
              <a:t>In general, duration of 5-6 days is sufficient if there’s initial response to therapy but may need to be extended if severe infection or slow response </a:t>
            </a:r>
          </a:p>
          <a:p>
            <a:pPr>
              <a:buFont typeface="Arial" panose="020B0604020202020204" pitchFamily="34" charset="0"/>
              <a:buChar char="•"/>
            </a:pPr>
            <a:r>
              <a:rPr lang="en-US" sz="2400" dirty="0"/>
              <a:t>Not a ton of data on duration for cellulitis and guidelines are based on expert opinion</a:t>
            </a:r>
          </a:p>
          <a:p>
            <a:pPr lvl="1">
              <a:buFont typeface="Arial" panose="020B0604020202020204" pitchFamily="34" charset="0"/>
              <a:buChar char="•"/>
            </a:pPr>
            <a:r>
              <a:rPr lang="en-US" sz="2000" dirty="0"/>
              <a:t>Study of 87 participants with non-purulent cellulitis compared 5 to 10 days of Levofloxacin and found 98% cure rate in both arms</a:t>
            </a:r>
          </a:p>
          <a:p>
            <a:pPr lvl="1">
              <a:buFont typeface="Arial" panose="020B0604020202020204" pitchFamily="34" charset="0"/>
              <a:buChar char="•"/>
            </a:pPr>
            <a:r>
              <a:rPr lang="en-US" sz="2000" dirty="0"/>
              <a:t>ESTABLISH-1 trial compared 6 days of Tedizolid to 10 day of Linezolid and found80% cure rate in both groups</a:t>
            </a:r>
          </a:p>
          <a:p>
            <a:pPr lvl="1">
              <a:buFont typeface="Arial" panose="020B0604020202020204" pitchFamily="34" charset="0"/>
              <a:buChar char="•"/>
            </a:pPr>
            <a:r>
              <a:rPr lang="en-US" sz="2000" dirty="0"/>
              <a:t>Dutch study of 151 participants with severe cellulitis (purulent and non-purulent) compared 6 to 12 days of flucloxacillin and found a 73.1% cure rate and 6% 90-day relapse rate in the 12-day group and 67.1% cure rate and 24% 90-day relapse rate in 6-day group</a:t>
            </a:r>
          </a:p>
          <a:p>
            <a:pPr>
              <a:buFont typeface="Arial" panose="020B0604020202020204" pitchFamily="34" charset="0"/>
              <a:buChar char="•"/>
            </a:pPr>
            <a:r>
              <a:rPr lang="en-US" sz="2400" dirty="0"/>
              <a:t>No studies looking at duration specifically for TMP/SMX, doxycycline, clindamycin, cephalexin or amoxicillin</a:t>
            </a:r>
          </a:p>
          <a:p>
            <a:endParaRPr lang="en-US" dirty="0"/>
          </a:p>
        </p:txBody>
      </p:sp>
      <p:sp>
        <p:nvSpPr>
          <p:cNvPr id="5" name="TextBox 4">
            <a:extLst>
              <a:ext uri="{FF2B5EF4-FFF2-40B4-BE49-F238E27FC236}">
                <a16:creationId xmlns:a16="http://schemas.microsoft.com/office/drawing/2014/main" id="{3930708F-909F-4927-A8E6-5A58A20DBA85}"/>
              </a:ext>
            </a:extLst>
          </p:cNvPr>
          <p:cNvSpPr txBox="1"/>
          <p:nvPr/>
        </p:nvSpPr>
        <p:spPr>
          <a:xfrm>
            <a:off x="121920" y="6217454"/>
            <a:ext cx="11694160" cy="707886"/>
          </a:xfrm>
          <a:prstGeom prst="rect">
            <a:avLst/>
          </a:prstGeom>
          <a:noFill/>
        </p:spPr>
        <p:txBody>
          <a:bodyPr wrap="square">
            <a:spAutoFit/>
          </a:bodyPr>
          <a:lstStyle/>
          <a:p>
            <a:r>
              <a:rPr lang="en-US" sz="1000" b="0" i="0" dirty="0">
                <a:effectLst/>
              </a:rPr>
              <a:t>Hepburn MJ, Dooley DP, Skidmore PJ, Ellis MW, Starnes WF, </a:t>
            </a:r>
            <a:r>
              <a:rPr lang="en-US" sz="1000" b="0" i="0" dirty="0" err="1">
                <a:effectLst/>
              </a:rPr>
              <a:t>Hasewinkle</a:t>
            </a:r>
            <a:r>
              <a:rPr lang="en-US" sz="1000" b="0" i="0" dirty="0">
                <a:effectLst/>
              </a:rPr>
              <a:t> WC. Comparison of short-course (5 days) and standard (10 days) treatment for uncomplicated cellulitis. Arch Intern Med 2004; 164(15): 1669-74.</a:t>
            </a:r>
          </a:p>
          <a:p>
            <a:r>
              <a:rPr lang="en-US" sz="1000" dirty="0"/>
              <a:t>https://jamanetwork.com/journals/jama/fullarticle/1570280</a:t>
            </a:r>
          </a:p>
          <a:p>
            <a:r>
              <a:rPr lang="en-US" sz="1000" b="0" i="0" dirty="0" err="1">
                <a:effectLst/>
              </a:rPr>
              <a:t>Cranendonk</a:t>
            </a:r>
            <a:r>
              <a:rPr lang="en-US" sz="1000" b="0" i="0" dirty="0">
                <a:effectLst/>
              </a:rPr>
              <a:t> et al.  Antibiotic treatment for 6 days versus 12 days in patients with severe cellulitis: a </a:t>
            </a:r>
            <a:r>
              <a:rPr lang="en-US" sz="1000" b="0" i="0" dirty="0" err="1">
                <a:effectLst/>
              </a:rPr>
              <a:t>multicentre</a:t>
            </a:r>
            <a:r>
              <a:rPr lang="en-US" sz="1000" b="0" i="0" dirty="0">
                <a:effectLst/>
              </a:rPr>
              <a:t> </a:t>
            </a:r>
            <a:r>
              <a:rPr lang="en-US" sz="1000" b="0" i="0" dirty="0" err="1">
                <a:effectLst/>
              </a:rPr>
              <a:t>randomised</a:t>
            </a:r>
            <a:r>
              <a:rPr lang="en-US" sz="1000" b="0" i="0" dirty="0">
                <a:effectLst/>
              </a:rPr>
              <a:t>, double-blind, placebo-controlled, non-inferiority trial.  Clin Microbiol Infect 2019; 26(5):606-612.</a:t>
            </a:r>
          </a:p>
          <a:p>
            <a:endParaRPr lang="en-US" sz="1000" dirty="0"/>
          </a:p>
        </p:txBody>
      </p:sp>
    </p:spTree>
    <p:extLst>
      <p:ext uri="{BB962C8B-B14F-4D97-AF65-F5344CB8AC3E}">
        <p14:creationId xmlns:p14="http://schemas.microsoft.com/office/powerpoint/2010/main" val="117971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92F2-5D1E-4FD1-A965-2F9D94137AEA}"/>
              </a:ext>
            </a:extLst>
          </p:cNvPr>
          <p:cNvSpPr>
            <a:spLocks noGrp="1"/>
          </p:cNvSpPr>
          <p:nvPr>
            <p:ph type="title"/>
          </p:nvPr>
        </p:nvSpPr>
        <p:spPr/>
        <p:txBody>
          <a:bodyPr/>
          <a:lstStyle/>
          <a:p>
            <a:r>
              <a:rPr lang="en-US" dirty="0"/>
              <a:t>Bias in Dermatology Teaching Images</a:t>
            </a:r>
          </a:p>
        </p:txBody>
      </p:sp>
      <p:sp>
        <p:nvSpPr>
          <p:cNvPr id="3" name="Content Placeholder 2">
            <a:extLst>
              <a:ext uri="{FF2B5EF4-FFF2-40B4-BE49-F238E27FC236}">
                <a16:creationId xmlns:a16="http://schemas.microsoft.com/office/drawing/2014/main" id="{E0A60797-6556-4F9F-B820-BA42007A0D86}"/>
              </a:ext>
            </a:extLst>
          </p:cNvPr>
          <p:cNvSpPr>
            <a:spLocks noGrp="1"/>
          </p:cNvSpPr>
          <p:nvPr>
            <p:ph idx="1"/>
          </p:nvPr>
        </p:nvSpPr>
        <p:spPr>
          <a:xfrm>
            <a:off x="538162" y="1845734"/>
            <a:ext cx="4714558" cy="4023360"/>
          </a:xfrm>
        </p:spPr>
        <p:txBody>
          <a:bodyPr/>
          <a:lstStyle/>
          <a:p>
            <a:pPr lvl="1"/>
            <a:r>
              <a:rPr lang="en-US" sz="2000" dirty="0"/>
              <a:t>Teaching images in dermatology disproportionately depict white skin for all dermatologic diseases except STIs</a:t>
            </a:r>
          </a:p>
          <a:p>
            <a:pPr lvl="1"/>
            <a:r>
              <a:rPr lang="en-US" sz="2000" dirty="0"/>
              <a:t>47% of providers felt inadequately trained to diagnose skin disease in skin of color</a:t>
            </a:r>
          </a:p>
          <a:p>
            <a:pPr lvl="1"/>
            <a:r>
              <a:rPr lang="en-US" sz="2000" dirty="0"/>
              <a:t>A number of textbooks and digital resources are available with images of skin diseases in skin of color </a:t>
            </a:r>
            <a:r>
              <a:rPr lang="en-US" dirty="0"/>
              <a:t>(</a:t>
            </a:r>
            <a:r>
              <a:rPr lang="en-US" b="1" i="0" u="sng" dirty="0">
                <a:solidFill>
                  <a:srgbClr val="005274"/>
                </a:solidFill>
                <a:effectLst/>
                <a:latin typeface="Open Sans" panose="020B0606030504020204" pitchFamily="34" charset="0"/>
                <a:hlinkClick r:id="rId2"/>
              </a:rPr>
              <a:t>https://www.visualdx.com/visualdx/7/</a:t>
            </a:r>
            <a:r>
              <a:rPr lang="en-US" b="1" i="0" u="sng" dirty="0">
                <a:solidFill>
                  <a:srgbClr val="005274"/>
                </a:solidFill>
                <a:effectLst/>
                <a:latin typeface="Open Sans" panose="020B0606030504020204" pitchFamily="34" charset="0"/>
              </a:rPr>
              <a:t>)</a:t>
            </a:r>
          </a:p>
        </p:txBody>
      </p:sp>
      <p:pic>
        <p:nvPicPr>
          <p:cNvPr id="5" name="Picture 4">
            <a:extLst>
              <a:ext uri="{FF2B5EF4-FFF2-40B4-BE49-F238E27FC236}">
                <a16:creationId xmlns:a16="http://schemas.microsoft.com/office/drawing/2014/main" id="{E8B245FE-1FEE-4400-8F6A-C2CC893A4CCE}"/>
              </a:ext>
            </a:extLst>
          </p:cNvPr>
          <p:cNvPicPr>
            <a:picLocks noChangeAspect="1"/>
          </p:cNvPicPr>
          <p:nvPr/>
        </p:nvPicPr>
        <p:blipFill>
          <a:blip r:embed="rId3"/>
          <a:stretch>
            <a:fillRect/>
          </a:stretch>
        </p:blipFill>
        <p:spPr>
          <a:xfrm>
            <a:off x="5354002" y="2114339"/>
            <a:ext cx="6543675" cy="3486150"/>
          </a:xfrm>
          <a:prstGeom prst="rect">
            <a:avLst/>
          </a:prstGeom>
        </p:spPr>
      </p:pic>
      <p:sp>
        <p:nvSpPr>
          <p:cNvPr id="6" name="Content Placeholder 3">
            <a:extLst>
              <a:ext uri="{FF2B5EF4-FFF2-40B4-BE49-F238E27FC236}">
                <a16:creationId xmlns:a16="http://schemas.microsoft.com/office/drawing/2014/main" id="{C7C4C683-BEB0-4D57-AD53-E094C1C12BD5}"/>
              </a:ext>
            </a:extLst>
          </p:cNvPr>
          <p:cNvSpPr txBox="1">
            <a:spLocks/>
          </p:cNvSpPr>
          <p:nvPr/>
        </p:nvSpPr>
        <p:spPr>
          <a:xfrm>
            <a:off x="1349529" y="6391657"/>
            <a:ext cx="6229831" cy="359480"/>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err="1"/>
              <a:t>Ebede</a:t>
            </a:r>
            <a:r>
              <a:rPr lang="en-US" dirty="0"/>
              <a:t> T, Papier A; Journal of the American Academy of Dermatology; October 2006</a:t>
            </a:r>
          </a:p>
        </p:txBody>
      </p:sp>
      <p:sp>
        <p:nvSpPr>
          <p:cNvPr id="8" name="TextBox 7">
            <a:extLst>
              <a:ext uri="{FF2B5EF4-FFF2-40B4-BE49-F238E27FC236}">
                <a16:creationId xmlns:a16="http://schemas.microsoft.com/office/drawing/2014/main" id="{B6E88B16-A98A-442C-BB77-9060534DA248}"/>
              </a:ext>
            </a:extLst>
          </p:cNvPr>
          <p:cNvSpPr txBox="1"/>
          <p:nvPr/>
        </p:nvSpPr>
        <p:spPr>
          <a:xfrm>
            <a:off x="1349529" y="5922997"/>
            <a:ext cx="6096000" cy="400110"/>
          </a:xfrm>
          <a:prstGeom prst="rect">
            <a:avLst/>
          </a:prstGeom>
          <a:noFill/>
        </p:spPr>
        <p:txBody>
          <a:bodyPr wrap="square">
            <a:spAutoFit/>
          </a:bodyPr>
          <a:lstStyle/>
          <a:p>
            <a:r>
              <a:rPr lang="en-US" sz="1000" b="0" i="0" dirty="0">
                <a:solidFill>
                  <a:srgbClr val="1C1D1E"/>
                </a:solidFill>
                <a:effectLst/>
                <a:latin typeface="Open Sans" panose="020B0606030504020204" pitchFamily="34" charset="0"/>
              </a:rPr>
              <a:t>Kelly AP, Taylor S, Lim HW, Serrano AM. </a:t>
            </a:r>
            <a:r>
              <a:rPr lang="en-US" sz="1000" b="0" i="1" dirty="0">
                <a:solidFill>
                  <a:srgbClr val="1C1D1E"/>
                </a:solidFill>
                <a:effectLst/>
                <a:latin typeface="Open Sans" panose="020B0606030504020204" pitchFamily="34" charset="0"/>
              </a:rPr>
              <a:t>Taylor and Kelly's Dermatology for Skin of Color</a:t>
            </a:r>
            <a:r>
              <a:rPr lang="en-US" sz="1000" b="0" i="0" dirty="0">
                <a:solidFill>
                  <a:srgbClr val="1C1D1E"/>
                </a:solidFill>
                <a:effectLst/>
                <a:latin typeface="Open Sans" panose="020B0606030504020204" pitchFamily="34" charset="0"/>
              </a:rPr>
              <a:t>, 2nd </a:t>
            </a:r>
            <a:r>
              <a:rPr lang="en-US" sz="1000" b="0" i="0" dirty="0" err="1">
                <a:solidFill>
                  <a:srgbClr val="1C1D1E"/>
                </a:solidFill>
                <a:effectLst/>
                <a:latin typeface="Open Sans" panose="020B0606030504020204" pitchFamily="34" charset="0"/>
              </a:rPr>
              <a:t>edn</a:t>
            </a:r>
            <a:r>
              <a:rPr lang="en-US" sz="1000" b="0" i="0" dirty="0">
                <a:solidFill>
                  <a:srgbClr val="1C1D1E"/>
                </a:solidFill>
                <a:effectLst/>
                <a:latin typeface="Open Sans" panose="020B0606030504020204" pitchFamily="34" charset="0"/>
              </a:rPr>
              <a:t>. New York, NY: McGraw-Hill Education/Medical, 2016.</a:t>
            </a:r>
            <a:endParaRPr lang="en-US" sz="1000" dirty="0"/>
          </a:p>
        </p:txBody>
      </p:sp>
    </p:spTree>
    <p:extLst>
      <p:ext uri="{BB962C8B-B14F-4D97-AF65-F5344CB8AC3E}">
        <p14:creationId xmlns:p14="http://schemas.microsoft.com/office/powerpoint/2010/main" val="3592774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56F2-3567-4767-8632-F6414BA2D9B7}"/>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E554DF8C-CE08-4D6B-87FF-B28656C266AB}"/>
              </a:ext>
            </a:extLst>
          </p:cNvPr>
          <p:cNvSpPr>
            <a:spLocks noGrp="1"/>
          </p:cNvSpPr>
          <p:nvPr>
            <p:ph idx="1"/>
          </p:nvPr>
        </p:nvSpPr>
        <p:spPr>
          <a:xfrm>
            <a:off x="1097280" y="1845734"/>
            <a:ext cx="10058400" cy="4392506"/>
          </a:xfrm>
        </p:spPr>
        <p:txBody>
          <a:bodyPr>
            <a:normAutofit/>
          </a:bodyPr>
          <a:lstStyle/>
          <a:p>
            <a:r>
              <a:rPr lang="en-US" sz="2200" dirty="0"/>
              <a:t>You evaluate a 33 year old gentleman with a history of injection drug use presents to the office with a painful lump over his right arm that has developed over the last 3 days. There is no overlying erythema. On exam he has normal vital signs with warmth, tenderness, and a 3cm fluctuant collection palpable over his right forearm.</a:t>
            </a:r>
          </a:p>
          <a:p>
            <a:r>
              <a:rPr lang="en-US" sz="2200" dirty="0"/>
              <a:t>What is the most appropriate next step in management?</a:t>
            </a:r>
          </a:p>
          <a:p>
            <a:r>
              <a:rPr lang="en-US" sz="2200" dirty="0"/>
              <a:t>A. I&amp;D alone</a:t>
            </a:r>
          </a:p>
          <a:p>
            <a:r>
              <a:rPr lang="en-US" sz="2200" dirty="0"/>
              <a:t>B. I&amp;D and start TMP-SMX</a:t>
            </a:r>
          </a:p>
          <a:p>
            <a:r>
              <a:rPr lang="en-US" sz="2200" dirty="0"/>
              <a:t>C. I&amp;D and start amoxicillin</a:t>
            </a:r>
          </a:p>
          <a:p>
            <a:r>
              <a:rPr lang="en-US" sz="2200" dirty="0"/>
              <a:t>D. Reassure and advise warm compresses</a:t>
            </a:r>
          </a:p>
          <a:p>
            <a:r>
              <a:rPr lang="en-US" sz="2200" dirty="0"/>
              <a:t>E. Refer to Dermatology</a:t>
            </a:r>
          </a:p>
        </p:txBody>
      </p:sp>
    </p:spTree>
    <p:extLst>
      <p:ext uri="{BB962C8B-B14F-4D97-AF65-F5344CB8AC3E}">
        <p14:creationId xmlns:p14="http://schemas.microsoft.com/office/powerpoint/2010/main" val="369475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56F2-3567-4767-8632-F6414BA2D9B7}"/>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E554DF8C-CE08-4D6B-87FF-B28656C266AB}"/>
              </a:ext>
            </a:extLst>
          </p:cNvPr>
          <p:cNvSpPr>
            <a:spLocks noGrp="1"/>
          </p:cNvSpPr>
          <p:nvPr>
            <p:ph idx="1"/>
          </p:nvPr>
        </p:nvSpPr>
        <p:spPr>
          <a:xfrm>
            <a:off x="1097280" y="1845734"/>
            <a:ext cx="10058400" cy="4392506"/>
          </a:xfrm>
        </p:spPr>
        <p:txBody>
          <a:bodyPr>
            <a:normAutofit/>
          </a:bodyPr>
          <a:lstStyle/>
          <a:p>
            <a:r>
              <a:rPr lang="en-US" sz="2200" dirty="0"/>
              <a:t>You evaluate a 33 year old gentleman with a history of injection drug use presents to the office with a painful lump over his right arm that has developed over the last 3 days. There is no overlying erythema. On exam he has normal vital signs with warmth, tenderness, and a 3cm fluctuant collection palpable over his right forearm.</a:t>
            </a:r>
          </a:p>
          <a:p>
            <a:r>
              <a:rPr lang="en-US" sz="2200" dirty="0"/>
              <a:t>What is the most appropriate next step in management?</a:t>
            </a:r>
          </a:p>
          <a:p>
            <a:r>
              <a:rPr lang="en-US" sz="2200" dirty="0"/>
              <a:t>A. I&amp;D alone</a:t>
            </a:r>
          </a:p>
          <a:p>
            <a:r>
              <a:rPr lang="en-US" sz="2200" b="1" dirty="0">
                <a:highlight>
                  <a:srgbClr val="FFFF00"/>
                </a:highlight>
              </a:rPr>
              <a:t>B. I&amp;D and start TMP-SMX</a:t>
            </a:r>
          </a:p>
          <a:p>
            <a:r>
              <a:rPr lang="en-US" sz="2200" dirty="0"/>
              <a:t>C. I&amp;D and start amoxicillin</a:t>
            </a:r>
          </a:p>
          <a:p>
            <a:r>
              <a:rPr lang="en-US" sz="2200" dirty="0"/>
              <a:t>D. Reassure and advise warm compresses</a:t>
            </a:r>
          </a:p>
          <a:p>
            <a:r>
              <a:rPr lang="en-US" sz="2200" dirty="0"/>
              <a:t>E. Refer to Dermatology</a:t>
            </a:r>
          </a:p>
        </p:txBody>
      </p:sp>
    </p:spTree>
    <p:extLst>
      <p:ext uri="{BB962C8B-B14F-4D97-AF65-F5344CB8AC3E}">
        <p14:creationId xmlns:p14="http://schemas.microsoft.com/office/powerpoint/2010/main" val="141775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BFF5D-9061-4411-8495-91E3013D9E4C}"/>
              </a:ext>
            </a:extLst>
          </p:cNvPr>
          <p:cNvSpPr>
            <a:spLocks noGrp="1"/>
          </p:cNvSpPr>
          <p:nvPr>
            <p:ph type="title"/>
          </p:nvPr>
        </p:nvSpPr>
        <p:spPr/>
        <p:txBody>
          <a:bodyPr/>
          <a:lstStyle/>
          <a:p>
            <a:r>
              <a:rPr lang="en-US" dirty="0"/>
              <a:t>Skin Abscess</a:t>
            </a:r>
          </a:p>
        </p:txBody>
      </p:sp>
      <p:sp>
        <p:nvSpPr>
          <p:cNvPr id="3" name="Content Placeholder 2">
            <a:extLst>
              <a:ext uri="{FF2B5EF4-FFF2-40B4-BE49-F238E27FC236}">
                <a16:creationId xmlns:a16="http://schemas.microsoft.com/office/drawing/2014/main" id="{0B12EAA5-A831-4153-B38C-FAA6A409C5CA}"/>
              </a:ext>
            </a:extLst>
          </p:cNvPr>
          <p:cNvSpPr>
            <a:spLocks noGrp="1"/>
          </p:cNvSpPr>
          <p:nvPr>
            <p:ph idx="1"/>
          </p:nvPr>
        </p:nvSpPr>
        <p:spPr>
          <a:xfrm>
            <a:off x="1097280" y="1845734"/>
            <a:ext cx="10099040" cy="4023360"/>
          </a:xfrm>
        </p:spPr>
        <p:txBody>
          <a:bodyPr>
            <a:normAutofit/>
          </a:bodyPr>
          <a:lstStyle/>
          <a:p>
            <a:pPr>
              <a:buFont typeface="Arial" panose="020B0604020202020204" pitchFamily="34" charset="0"/>
              <a:buChar char="•"/>
            </a:pPr>
            <a:r>
              <a:rPr lang="en-US" sz="2400" dirty="0"/>
              <a:t> Microbiology of skin abscess is similar to purulent cellulitis, mostly MSSA and MRSA</a:t>
            </a:r>
          </a:p>
          <a:p>
            <a:pPr>
              <a:buFont typeface="Arial" panose="020B0604020202020204" pitchFamily="34" charset="0"/>
              <a:buChar char="•"/>
            </a:pPr>
            <a:r>
              <a:rPr lang="en-US" sz="2400" dirty="0"/>
              <a:t> I&amp;D is the cornerstone of management</a:t>
            </a:r>
          </a:p>
          <a:p>
            <a:pPr>
              <a:buFont typeface="Arial" panose="020B0604020202020204" pitchFamily="34" charset="0"/>
              <a:buChar char="•"/>
            </a:pPr>
            <a:r>
              <a:rPr lang="en-US" sz="2400" dirty="0"/>
              <a:t> Role of empiric antibiotics has changed over time:</a:t>
            </a:r>
          </a:p>
          <a:p>
            <a:pPr lvl="1">
              <a:buFont typeface="Arial" panose="020B0604020202020204" pitchFamily="34" charset="0"/>
              <a:buChar char="•"/>
            </a:pPr>
            <a:r>
              <a:rPr lang="en-US" sz="2200" dirty="0"/>
              <a:t>IDSA SSTI guidelines last updated 2014- recommended I&amp;D alone for abscess without associated systemic signs of infection</a:t>
            </a:r>
          </a:p>
          <a:p>
            <a:pPr lvl="1">
              <a:buFont typeface="Arial" panose="020B0604020202020204" pitchFamily="34" charset="0"/>
              <a:buChar char="•"/>
            </a:pPr>
            <a:r>
              <a:rPr lang="en-US" sz="2200" dirty="0"/>
              <a:t>Two recent trials have suggested benefit to</a:t>
            </a:r>
          </a:p>
          <a:p>
            <a:pPr marL="201168" lvl="1" indent="0">
              <a:buNone/>
            </a:pPr>
            <a:r>
              <a:rPr lang="en-US" sz="2200" dirty="0"/>
              <a:t>   antibiotic use for mild skin abscesses</a:t>
            </a:r>
          </a:p>
        </p:txBody>
      </p:sp>
      <p:pic>
        <p:nvPicPr>
          <p:cNvPr id="4" name="Picture 3" descr="Image">
            <a:extLst>
              <a:ext uri="{FF2B5EF4-FFF2-40B4-BE49-F238E27FC236}">
                <a16:creationId xmlns:a16="http://schemas.microsoft.com/office/drawing/2014/main" id="{B55AD290-C933-4CC3-B689-C281DEBA8B12}"/>
              </a:ext>
            </a:extLst>
          </p:cNvPr>
          <p:cNvPicPr/>
          <p:nvPr/>
        </p:nvPicPr>
        <p:blipFill rotWithShape="1">
          <a:blip r:embed="rId2">
            <a:extLst>
              <a:ext uri="{28A0092B-C50C-407E-A947-70E740481C1C}">
                <a14:useLocalDpi xmlns:a14="http://schemas.microsoft.com/office/drawing/2010/main" val="0"/>
              </a:ext>
            </a:extLst>
          </a:blip>
          <a:srcRect l="56792" t="13196"/>
          <a:stretch/>
        </p:blipFill>
        <p:spPr bwMode="auto">
          <a:xfrm>
            <a:off x="4766802" y="5514975"/>
            <a:ext cx="2069977" cy="1236482"/>
          </a:xfrm>
          <a:prstGeom prst="rect">
            <a:avLst/>
          </a:prstGeom>
          <a:noFill/>
          <a:ln>
            <a:noFill/>
          </a:ln>
        </p:spPr>
      </p:pic>
      <p:pic>
        <p:nvPicPr>
          <p:cNvPr id="5" name="Picture 4">
            <a:extLst>
              <a:ext uri="{FF2B5EF4-FFF2-40B4-BE49-F238E27FC236}">
                <a16:creationId xmlns:a16="http://schemas.microsoft.com/office/drawing/2014/main" id="{4B6A77D3-D67D-4579-8F0B-CF0A170CDE5E}"/>
              </a:ext>
            </a:extLst>
          </p:cNvPr>
          <p:cNvPicPr>
            <a:picLocks noChangeAspect="1"/>
          </p:cNvPicPr>
          <p:nvPr/>
        </p:nvPicPr>
        <p:blipFill>
          <a:blip r:embed="rId3"/>
          <a:stretch>
            <a:fillRect/>
          </a:stretch>
        </p:blipFill>
        <p:spPr>
          <a:xfrm>
            <a:off x="845669" y="5475991"/>
            <a:ext cx="1286923" cy="1279140"/>
          </a:xfrm>
          <a:prstGeom prst="rect">
            <a:avLst/>
          </a:prstGeom>
        </p:spPr>
      </p:pic>
      <p:pic>
        <p:nvPicPr>
          <p:cNvPr id="6" name="Picture 5" descr="Image">
            <a:extLst>
              <a:ext uri="{FF2B5EF4-FFF2-40B4-BE49-F238E27FC236}">
                <a16:creationId xmlns:a16="http://schemas.microsoft.com/office/drawing/2014/main" id="{FA6DEA76-C3DC-46AB-AF51-5500B04F0656}"/>
              </a:ext>
            </a:extLst>
          </p:cNvPr>
          <p:cNvPicPr/>
          <p:nvPr/>
        </p:nvPicPr>
        <p:blipFill rotWithShape="1">
          <a:blip r:embed="rId2">
            <a:extLst>
              <a:ext uri="{28A0092B-C50C-407E-A947-70E740481C1C}">
                <a14:useLocalDpi xmlns:a14="http://schemas.microsoft.com/office/drawing/2010/main" val="0"/>
              </a:ext>
            </a:extLst>
          </a:blip>
          <a:srcRect l="28331" t="13196" r="43966"/>
          <a:stretch/>
        </p:blipFill>
        <p:spPr bwMode="auto">
          <a:xfrm>
            <a:off x="2112470" y="5514975"/>
            <a:ext cx="1327166" cy="1236482"/>
          </a:xfrm>
          <a:prstGeom prst="rect">
            <a:avLst/>
          </a:prstGeom>
          <a:noFill/>
          <a:ln>
            <a:noFill/>
          </a:ln>
        </p:spPr>
      </p:pic>
      <p:pic>
        <p:nvPicPr>
          <p:cNvPr id="7" name="Picture 6" descr="Image">
            <a:extLst>
              <a:ext uri="{FF2B5EF4-FFF2-40B4-BE49-F238E27FC236}">
                <a16:creationId xmlns:a16="http://schemas.microsoft.com/office/drawing/2014/main" id="{AEA97651-E31C-4847-BA41-B37AEF086FFD}"/>
              </a:ext>
            </a:extLst>
          </p:cNvPr>
          <p:cNvPicPr/>
          <p:nvPr/>
        </p:nvPicPr>
        <p:blipFill rotWithShape="1">
          <a:blip r:embed="rId2">
            <a:extLst>
              <a:ext uri="{28A0092B-C50C-407E-A947-70E740481C1C}">
                <a14:useLocalDpi xmlns:a14="http://schemas.microsoft.com/office/drawing/2010/main" val="0"/>
              </a:ext>
            </a:extLst>
          </a:blip>
          <a:srcRect t="13196" r="72297"/>
          <a:stretch/>
        </p:blipFill>
        <p:spPr bwMode="auto">
          <a:xfrm>
            <a:off x="3439636" y="5514975"/>
            <a:ext cx="1327166" cy="1236482"/>
          </a:xfrm>
          <a:prstGeom prst="rect">
            <a:avLst/>
          </a:prstGeom>
          <a:noFill/>
          <a:ln>
            <a:noFill/>
          </a:ln>
        </p:spPr>
      </p:pic>
      <p:sp>
        <p:nvSpPr>
          <p:cNvPr id="8" name="Arrow: Right 7">
            <a:extLst>
              <a:ext uri="{FF2B5EF4-FFF2-40B4-BE49-F238E27FC236}">
                <a16:creationId xmlns:a16="http://schemas.microsoft.com/office/drawing/2014/main" id="{EECF8AA6-73F3-40E3-A960-C9CC6FE6BC46}"/>
              </a:ext>
            </a:extLst>
          </p:cNvPr>
          <p:cNvSpPr/>
          <p:nvPr/>
        </p:nvSpPr>
        <p:spPr>
          <a:xfrm>
            <a:off x="4427592" y="5944111"/>
            <a:ext cx="638175" cy="171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AF8DF923-BD0A-4D58-991E-DFA3ACA3F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574" y="4110355"/>
            <a:ext cx="4884702" cy="27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939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518F-3D95-4B7E-83EA-D9EF670C4A89}"/>
              </a:ext>
            </a:extLst>
          </p:cNvPr>
          <p:cNvSpPr>
            <a:spLocks noGrp="1"/>
          </p:cNvSpPr>
          <p:nvPr>
            <p:ph type="title"/>
          </p:nvPr>
        </p:nvSpPr>
        <p:spPr/>
        <p:txBody>
          <a:bodyPr/>
          <a:lstStyle/>
          <a:p>
            <a:r>
              <a:rPr lang="en-US" dirty="0"/>
              <a:t>Skin Abscess antibiotics</a:t>
            </a:r>
          </a:p>
        </p:txBody>
      </p:sp>
      <p:sp>
        <p:nvSpPr>
          <p:cNvPr id="3" name="Content Placeholder 2">
            <a:extLst>
              <a:ext uri="{FF2B5EF4-FFF2-40B4-BE49-F238E27FC236}">
                <a16:creationId xmlns:a16="http://schemas.microsoft.com/office/drawing/2014/main" id="{F5F42888-7131-4C98-B118-5817730B2965}"/>
              </a:ext>
            </a:extLst>
          </p:cNvPr>
          <p:cNvSpPr>
            <a:spLocks noGrp="1"/>
          </p:cNvSpPr>
          <p:nvPr>
            <p:ph idx="1"/>
          </p:nvPr>
        </p:nvSpPr>
        <p:spPr/>
        <p:txBody>
          <a:bodyPr>
            <a:normAutofit/>
          </a:bodyPr>
          <a:lstStyle/>
          <a:p>
            <a:pPr>
              <a:buFont typeface="Arial" panose="020B0604020202020204" pitchFamily="34" charset="0"/>
              <a:buChar char="•"/>
            </a:pPr>
            <a:r>
              <a:rPr lang="en-US" sz="2400" dirty="0"/>
              <a:t>1265 participants with skin abscess &gt; 2 cm large randomized to I&amp;D alone or I&amp;D plus TMP-SMX for 7 days. Cure 14 days after I&amp;D was 73.6% in the I&amp;D alone group compared to 80.5% in the I&amp;D plus TMP-SMX group. Absolute risk reduction 6.9% [95% CI 2.1-11.7%] </a:t>
            </a:r>
            <a:r>
              <a:rPr lang="en-US" sz="2400" baseline="30000" dirty="0"/>
              <a:t>1</a:t>
            </a:r>
          </a:p>
          <a:p>
            <a:pPr>
              <a:buFont typeface="Arial" panose="020B0604020202020204" pitchFamily="34" charset="0"/>
              <a:buChar char="•"/>
            </a:pPr>
            <a:r>
              <a:rPr lang="en-US" sz="2400" dirty="0"/>
              <a:t> DMID 07-0051 trial: 786 participants with skin abscess &lt;5 cm randomized (half were &lt;2cm) to I&amp;D alone or I&amp;D plus 10 days of TMP-SMX. Cure at 17 days after I&amp;D was 68.9% in the I&amp;D alone group compared to 81.7% in the I&amp;D plus TMP-SMX group. Absolute risk reduction 12.8% [95% CI 6.4-22.0%]</a:t>
            </a:r>
            <a:r>
              <a:rPr lang="en-US" sz="2400" baseline="30000" dirty="0"/>
              <a:t>2</a:t>
            </a:r>
          </a:p>
        </p:txBody>
      </p:sp>
      <p:sp>
        <p:nvSpPr>
          <p:cNvPr id="5" name="TextBox 4">
            <a:extLst>
              <a:ext uri="{FF2B5EF4-FFF2-40B4-BE49-F238E27FC236}">
                <a16:creationId xmlns:a16="http://schemas.microsoft.com/office/drawing/2014/main" id="{3C59D330-4823-4445-9EA8-4538F3604CD6}"/>
              </a:ext>
            </a:extLst>
          </p:cNvPr>
          <p:cNvSpPr txBox="1"/>
          <p:nvPr/>
        </p:nvSpPr>
        <p:spPr>
          <a:xfrm>
            <a:off x="1097280" y="6017400"/>
            <a:ext cx="9144000" cy="553998"/>
          </a:xfrm>
          <a:prstGeom prst="rect">
            <a:avLst/>
          </a:prstGeom>
          <a:noFill/>
        </p:spPr>
        <p:txBody>
          <a:bodyPr wrap="square">
            <a:spAutoFit/>
          </a:bodyPr>
          <a:lstStyle/>
          <a:p>
            <a:pPr algn="l">
              <a:buFont typeface="+mj-lt"/>
              <a:buAutoNum type="arabicPeriod"/>
            </a:pPr>
            <a:r>
              <a:rPr lang="en-US" sz="1000" dirty="0">
                <a:solidFill>
                  <a:srgbClr val="005B92"/>
                </a:solidFill>
                <a:latin typeface="Noto Sans" panose="020B0502040504020204" pitchFamily="34" charset="0"/>
              </a:rPr>
              <a:t>Talan DA, Mower WR, </a:t>
            </a:r>
            <a:r>
              <a:rPr lang="en-US" sz="1000" dirty="0" err="1">
                <a:solidFill>
                  <a:srgbClr val="005B92"/>
                </a:solidFill>
                <a:latin typeface="Noto Sans" panose="020B0502040504020204" pitchFamily="34" charset="0"/>
              </a:rPr>
              <a:t>Krishnadasan</a:t>
            </a:r>
            <a:r>
              <a:rPr lang="en-US" sz="1000" dirty="0">
                <a:solidFill>
                  <a:srgbClr val="005B92"/>
                </a:solidFill>
                <a:latin typeface="Noto Sans" panose="020B0502040504020204" pitchFamily="34" charset="0"/>
              </a:rPr>
              <a:t> A, et al. Trimethoprim-Sulfamethoxazole versus Placebo for Uncomplicated Skin Abscess. N </a:t>
            </a:r>
            <a:r>
              <a:rPr lang="en-US" sz="1000" dirty="0" err="1">
                <a:solidFill>
                  <a:srgbClr val="005B92"/>
                </a:solidFill>
                <a:latin typeface="Noto Sans" panose="020B0502040504020204" pitchFamily="34" charset="0"/>
              </a:rPr>
              <a:t>Engl</a:t>
            </a:r>
            <a:r>
              <a:rPr lang="en-US" sz="1000" dirty="0">
                <a:solidFill>
                  <a:srgbClr val="005B92"/>
                </a:solidFill>
                <a:latin typeface="Noto Sans" panose="020B0502040504020204" pitchFamily="34" charset="0"/>
              </a:rPr>
              <a:t> J Med 2016; 374:823.</a:t>
            </a:r>
            <a:endParaRPr lang="en-US" sz="1000" b="0" i="0" dirty="0">
              <a:solidFill>
                <a:srgbClr val="232323"/>
              </a:solidFill>
              <a:effectLst/>
              <a:latin typeface="Noto Sans" panose="020B0502040504020204" pitchFamily="34" charset="0"/>
            </a:endParaRPr>
          </a:p>
          <a:p>
            <a:pPr algn="l">
              <a:buFont typeface="+mj-lt"/>
              <a:buAutoNum type="arabicPeriod"/>
            </a:pPr>
            <a:r>
              <a:rPr lang="en-US" sz="1000" dirty="0" err="1">
                <a:solidFill>
                  <a:srgbClr val="005B92"/>
                </a:solidFill>
                <a:latin typeface="Noto Sans" panose="020B0502040504020204" pitchFamily="34" charset="0"/>
              </a:rPr>
              <a:t>Daum</a:t>
            </a:r>
            <a:r>
              <a:rPr lang="en-US" sz="1000" dirty="0">
                <a:solidFill>
                  <a:srgbClr val="005B92"/>
                </a:solidFill>
                <a:latin typeface="Noto Sans" panose="020B0502040504020204" pitchFamily="34" charset="0"/>
              </a:rPr>
              <a:t> RS, Miller LG, </a:t>
            </a:r>
            <a:r>
              <a:rPr lang="en-US" sz="1000" dirty="0" err="1">
                <a:solidFill>
                  <a:srgbClr val="005B92"/>
                </a:solidFill>
                <a:latin typeface="Noto Sans" panose="020B0502040504020204" pitchFamily="34" charset="0"/>
              </a:rPr>
              <a:t>Immergluck</a:t>
            </a:r>
            <a:r>
              <a:rPr lang="en-US" sz="1000" dirty="0">
                <a:solidFill>
                  <a:srgbClr val="005B92"/>
                </a:solidFill>
                <a:latin typeface="Noto Sans" panose="020B0502040504020204" pitchFamily="34" charset="0"/>
              </a:rPr>
              <a:t> L, et al. A Placebo-Controlled Trial of Antibiotics for Smaller Skin Abscesses. N </a:t>
            </a:r>
            <a:r>
              <a:rPr lang="en-US" sz="1000" dirty="0" err="1">
                <a:solidFill>
                  <a:srgbClr val="005B92"/>
                </a:solidFill>
                <a:latin typeface="Noto Sans" panose="020B0502040504020204" pitchFamily="34" charset="0"/>
              </a:rPr>
              <a:t>Engl</a:t>
            </a:r>
            <a:r>
              <a:rPr lang="en-US" sz="1000" dirty="0">
                <a:solidFill>
                  <a:srgbClr val="005B92"/>
                </a:solidFill>
                <a:latin typeface="Noto Sans" panose="020B0502040504020204" pitchFamily="34" charset="0"/>
              </a:rPr>
              <a:t> J Med 2017; 376:2545.</a:t>
            </a:r>
            <a:endParaRPr lang="en-US" sz="1000"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173025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B945-10AF-46A1-9F33-1EA99BE4936F}"/>
              </a:ext>
            </a:extLst>
          </p:cNvPr>
          <p:cNvSpPr>
            <a:spLocks noGrp="1"/>
          </p:cNvSpPr>
          <p:nvPr>
            <p:ph type="title"/>
          </p:nvPr>
        </p:nvSpPr>
        <p:spPr/>
        <p:txBody>
          <a:bodyPr/>
          <a:lstStyle/>
          <a:p>
            <a:r>
              <a:rPr lang="en-US" dirty="0"/>
              <a:t>Controversy!</a:t>
            </a:r>
          </a:p>
        </p:txBody>
      </p:sp>
      <p:sp>
        <p:nvSpPr>
          <p:cNvPr id="3" name="Content Placeholder 2">
            <a:extLst>
              <a:ext uri="{FF2B5EF4-FFF2-40B4-BE49-F238E27FC236}">
                <a16:creationId xmlns:a16="http://schemas.microsoft.com/office/drawing/2014/main" id="{100B360B-3C50-44DC-87F4-662C27DE9C57}"/>
              </a:ext>
            </a:extLst>
          </p:cNvPr>
          <p:cNvSpPr>
            <a:spLocks noGrp="1"/>
          </p:cNvSpPr>
          <p:nvPr>
            <p:ph idx="1"/>
          </p:nvPr>
        </p:nvSpPr>
        <p:spPr>
          <a:xfrm>
            <a:off x="226696" y="1825414"/>
            <a:ext cx="6621144" cy="2553546"/>
          </a:xfrm>
        </p:spPr>
        <p:txBody>
          <a:bodyPr>
            <a:normAutofit/>
          </a:bodyPr>
          <a:lstStyle/>
          <a:p>
            <a:r>
              <a:rPr lang="en-US" dirty="0"/>
              <a:t>Steroids and NSAIDs</a:t>
            </a:r>
          </a:p>
          <a:p>
            <a:pPr>
              <a:buFont typeface="Arial" panose="020B0604020202020204" pitchFamily="34" charset="0"/>
              <a:buChar char="•"/>
            </a:pPr>
            <a:r>
              <a:rPr lang="en-US" dirty="0"/>
              <a:t>Cellulitis is a paucibacillary disease with low bacterial load on punch biopsies from involved areas</a:t>
            </a:r>
          </a:p>
          <a:p>
            <a:pPr>
              <a:buFont typeface="Arial" panose="020B0604020202020204" pitchFamily="34" charset="0"/>
              <a:buChar char="•"/>
            </a:pPr>
            <a:r>
              <a:rPr lang="en-US" dirty="0"/>
              <a:t>Clinical manifestations the result of a strong inflammatory response</a:t>
            </a:r>
          </a:p>
        </p:txBody>
      </p:sp>
      <p:pic>
        <p:nvPicPr>
          <p:cNvPr id="5122" name="Picture 2">
            <a:extLst>
              <a:ext uri="{FF2B5EF4-FFF2-40B4-BE49-F238E27FC236}">
                <a16:creationId xmlns:a16="http://schemas.microsoft.com/office/drawing/2014/main" id="{B0925466-72D1-4603-80A4-FFAAD60F5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766" y="108903"/>
            <a:ext cx="5000539" cy="332009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ECAD358E-A0B7-4391-B2C9-E3969BD6AB52}"/>
              </a:ext>
            </a:extLst>
          </p:cNvPr>
          <p:cNvSpPr txBox="1">
            <a:spLocks/>
          </p:cNvSpPr>
          <p:nvPr/>
        </p:nvSpPr>
        <p:spPr>
          <a:xfrm>
            <a:off x="226695" y="3678355"/>
            <a:ext cx="8736329" cy="26925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dirty="0"/>
              <a:t>A study of 112 participants found an eight-day course of prednisolone hastened clinical resolution by a day</a:t>
            </a:r>
            <a:r>
              <a:rPr lang="en-US" baseline="30000" dirty="0"/>
              <a:t>1</a:t>
            </a:r>
            <a:endParaRPr lang="en-US" dirty="0"/>
          </a:p>
          <a:p>
            <a:pPr>
              <a:buFont typeface="Arial" panose="020B0604020202020204" pitchFamily="34" charset="0"/>
              <a:buChar char="•"/>
            </a:pPr>
            <a:r>
              <a:rPr lang="en-US" dirty="0"/>
              <a:t>Two studies of NSAIDs showed 80% of participants receiving NSAIDs showed clinical improvement within 48 hours compared to 32% of those receiving placebo</a:t>
            </a:r>
            <a:r>
              <a:rPr lang="en-US" baseline="30000" dirty="0"/>
              <a:t>2,3</a:t>
            </a:r>
            <a:endParaRPr lang="en-US" dirty="0"/>
          </a:p>
          <a:p>
            <a:pPr>
              <a:buFont typeface="Arial" panose="020B0604020202020204" pitchFamily="34" charset="0"/>
              <a:buChar char="•"/>
            </a:pPr>
            <a:r>
              <a:rPr lang="en-US" dirty="0"/>
              <a:t>Theoretical concern is masking deeper infection leading to delayed diagnosis of life-threatening complications</a:t>
            </a:r>
          </a:p>
          <a:p>
            <a:pPr>
              <a:buFont typeface="Arial" panose="020B0604020202020204" pitchFamily="34" charset="0"/>
              <a:buChar char="•"/>
            </a:pPr>
            <a:r>
              <a:rPr lang="en-US" dirty="0"/>
              <a:t>Practice patterns vary</a:t>
            </a:r>
          </a:p>
        </p:txBody>
      </p:sp>
      <p:pic>
        <p:nvPicPr>
          <p:cNvPr id="6" name="Picture 5">
            <a:extLst>
              <a:ext uri="{FF2B5EF4-FFF2-40B4-BE49-F238E27FC236}">
                <a16:creationId xmlns:a16="http://schemas.microsoft.com/office/drawing/2014/main" id="{6BA115A4-A4B0-47A5-8A94-7ECBEAC0C2A0}"/>
              </a:ext>
            </a:extLst>
          </p:cNvPr>
          <p:cNvPicPr>
            <a:picLocks noChangeAspect="1"/>
          </p:cNvPicPr>
          <p:nvPr/>
        </p:nvPicPr>
        <p:blipFill>
          <a:blip r:embed="rId3"/>
          <a:stretch>
            <a:fillRect/>
          </a:stretch>
        </p:blipFill>
        <p:spPr>
          <a:xfrm>
            <a:off x="8963025" y="3429000"/>
            <a:ext cx="3228975" cy="2962275"/>
          </a:xfrm>
          <a:prstGeom prst="rect">
            <a:avLst/>
          </a:prstGeom>
        </p:spPr>
      </p:pic>
      <p:sp>
        <p:nvSpPr>
          <p:cNvPr id="9" name="TextBox 8">
            <a:extLst>
              <a:ext uri="{FF2B5EF4-FFF2-40B4-BE49-F238E27FC236}">
                <a16:creationId xmlns:a16="http://schemas.microsoft.com/office/drawing/2014/main" id="{23BE1DC3-9466-439F-A77C-4197E350C08B}"/>
              </a:ext>
            </a:extLst>
          </p:cNvPr>
          <p:cNvSpPr txBox="1"/>
          <p:nvPr/>
        </p:nvSpPr>
        <p:spPr>
          <a:xfrm>
            <a:off x="0" y="6217454"/>
            <a:ext cx="11040744" cy="707886"/>
          </a:xfrm>
          <a:prstGeom prst="rect">
            <a:avLst/>
          </a:prstGeom>
          <a:noFill/>
        </p:spPr>
        <p:txBody>
          <a:bodyPr wrap="square">
            <a:spAutoFit/>
          </a:bodyPr>
          <a:lstStyle/>
          <a:p>
            <a:pPr algn="l">
              <a:buFont typeface="+mj-lt"/>
              <a:buAutoNum type="arabicPeriod"/>
            </a:pPr>
            <a:r>
              <a:rPr lang="en-US" sz="1000" dirty="0">
                <a:solidFill>
                  <a:srgbClr val="005B92"/>
                </a:solidFill>
                <a:latin typeface="Noto Sans" panose="020B0502040504020204" pitchFamily="34" charset="0"/>
              </a:rPr>
              <a:t>Dall L, Peterson S, Simmons T, Dall A. Rapid resolution of cellulitis in patients managed with combination antibiotic and anti-inflammatory therapy. Cutis 2005; 75:177.</a:t>
            </a:r>
            <a:endParaRPr lang="en-US" sz="1000" b="0" i="0" dirty="0">
              <a:solidFill>
                <a:srgbClr val="232323"/>
              </a:solidFill>
              <a:effectLst/>
              <a:latin typeface="Noto Sans" panose="020B0502040504020204" pitchFamily="34" charset="0"/>
            </a:endParaRPr>
          </a:p>
          <a:p>
            <a:pPr algn="l">
              <a:buFont typeface="+mj-lt"/>
              <a:buAutoNum type="arabicPeriod"/>
            </a:pPr>
            <a:r>
              <a:rPr lang="en-US" sz="1000" dirty="0">
                <a:solidFill>
                  <a:srgbClr val="005B92"/>
                </a:solidFill>
                <a:latin typeface="Noto Sans" panose="020B0502040504020204" pitchFamily="34" charset="0"/>
              </a:rPr>
              <a:t>Davis JS, </a:t>
            </a:r>
            <a:r>
              <a:rPr lang="en-US" sz="1000" dirty="0" err="1">
                <a:solidFill>
                  <a:srgbClr val="005B92"/>
                </a:solidFill>
                <a:latin typeface="Noto Sans" panose="020B0502040504020204" pitchFamily="34" charset="0"/>
              </a:rPr>
              <a:t>Mackrow</a:t>
            </a:r>
            <a:r>
              <a:rPr lang="en-US" sz="1000" dirty="0">
                <a:solidFill>
                  <a:srgbClr val="005B92"/>
                </a:solidFill>
                <a:latin typeface="Noto Sans" panose="020B0502040504020204" pitchFamily="34" charset="0"/>
              </a:rPr>
              <a:t> C, </a:t>
            </a:r>
            <a:r>
              <a:rPr lang="en-US" sz="1000" dirty="0" err="1">
                <a:solidFill>
                  <a:srgbClr val="005B92"/>
                </a:solidFill>
                <a:latin typeface="Noto Sans" panose="020B0502040504020204" pitchFamily="34" charset="0"/>
              </a:rPr>
              <a:t>Binks</a:t>
            </a:r>
            <a:r>
              <a:rPr lang="en-US" sz="1000" dirty="0">
                <a:solidFill>
                  <a:srgbClr val="005B92"/>
                </a:solidFill>
                <a:latin typeface="Noto Sans" panose="020B0502040504020204" pitchFamily="34" charset="0"/>
              </a:rPr>
              <a:t> P, et al. A double-blind randomized controlled trial of ibuprofen compared to placebo for uncomplicated cellulitis of the upper or lower limb. Clin Microbiol Infect 2017; 23:242.</a:t>
            </a:r>
            <a:endParaRPr lang="en-US" sz="1000" b="0" i="0" dirty="0">
              <a:solidFill>
                <a:srgbClr val="232323"/>
              </a:solidFill>
              <a:effectLst/>
              <a:latin typeface="Noto Sans" panose="020B0502040504020204" pitchFamily="34" charset="0"/>
            </a:endParaRPr>
          </a:p>
          <a:p>
            <a:pPr algn="l">
              <a:buFont typeface="+mj-lt"/>
              <a:buAutoNum type="arabicPeriod"/>
            </a:pPr>
            <a:r>
              <a:rPr lang="en-US" sz="1000" dirty="0" err="1">
                <a:solidFill>
                  <a:srgbClr val="005B92"/>
                </a:solidFill>
                <a:latin typeface="Noto Sans" panose="020B0502040504020204" pitchFamily="34" charset="0"/>
              </a:rPr>
              <a:t>Bergkvist</a:t>
            </a:r>
            <a:r>
              <a:rPr lang="en-US" sz="1000" dirty="0">
                <a:solidFill>
                  <a:srgbClr val="005B92"/>
                </a:solidFill>
                <a:latin typeface="Noto Sans" panose="020B0502040504020204" pitchFamily="34" charset="0"/>
              </a:rPr>
              <a:t> PI, </a:t>
            </a:r>
            <a:r>
              <a:rPr lang="en-US" sz="1000" dirty="0" err="1">
                <a:solidFill>
                  <a:srgbClr val="005B92"/>
                </a:solidFill>
                <a:latin typeface="Noto Sans" panose="020B0502040504020204" pitchFamily="34" charset="0"/>
              </a:rPr>
              <a:t>Sjöbeck</a:t>
            </a:r>
            <a:r>
              <a:rPr lang="en-US" sz="1000" dirty="0">
                <a:solidFill>
                  <a:srgbClr val="005B92"/>
                </a:solidFill>
                <a:latin typeface="Noto Sans" panose="020B0502040504020204" pitchFamily="34" charset="0"/>
              </a:rPr>
              <a:t> K. Antibiotic and prednisolone therapy of erysipelas: a randomized, double blind, placebo-controlled study. </a:t>
            </a:r>
            <a:r>
              <a:rPr lang="en-US" sz="1000" dirty="0" err="1">
                <a:solidFill>
                  <a:srgbClr val="005B92"/>
                </a:solidFill>
                <a:latin typeface="Noto Sans" panose="020B0502040504020204" pitchFamily="34" charset="0"/>
              </a:rPr>
              <a:t>Scand</a:t>
            </a:r>
            <a:r>
              <a:rPr lang="en-US" sz="1000" dirty="0">
                <a:solidFill>
                  <a:srgbClr val="005B92"/>
                </a:solidFill>
                <a:latin typeface="Noto Sans" panose="020B0502040504020204" pitchFamily="34" charset="0"/>
              </a:rPr>
              <a:t> J Infect Dis 1997; 29:377.</a:t>
            </a:r>
            <a:endParaRPr lang="en-US" sz="1000"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1469945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8253-BD6A-49C5-903F-E9D7BD08254D}"/>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652DD729-9B35-47C3-9C47-41BEE04210EA}"/>
              </a:ext>
            </a:extLst>
          </p:cNvPr>
          <p:cNvSpPr>
            <a:spLocks noGrp="1"/>
          </p:cNvSpPr>
          <p:nvPr>
            <p:ph idx="1"/>
          </p:nvPr>
        </p:nvSpPr>
        <p:spPr/>
        <p:txBody>
          <a:bodyPr>
            <a:normAutofit/>
          </a:bodyPr>
          <a:lstStyle/>
          <a:p>
            <a:r>
              <a:rPr lang="en-US" sz="2400" dirty="0"/>
              <a:t>All of the following have been shown to reduce the rate of recurrent SSTI </a:t>
            </a:r>
            <a:r>
              <a:rPr lang="en-US" sz="2400" i="1" dirty="0"/>
              <a:t>except:</a:t>
            </a:r>
          </a:p>
          <a:p>
            <a:r>
              <a:rPr lang="en-US" sz="2400" dirty="0"/>
              <a:t>A. Long term antibiotic prophylaxis</a:t>
            </a:r>
          </a:p>
          <a:p>
            <a:r>
              <a:rPr lang="en-US" sz="2400" dirty="0"/>
              <a:t>B. Lower Extremity Compression Stockings</a:t>
            </a:r>
          </a:p>
          <a:p>
            <a:r>
              <a:rPr lang="en-US" sz="2400" dirty="0"/>
              <a:t>C. Staph decolonization</a:t>
            </a:r>
          </a:p>
          <a:p>
            <a:r>
              <a:rPr lang="en-US" sz="2400" dirty="0"/>
              <a:t>E. Treatment of ipsilateral tinea pedis</a:t>
            </a:r>
          </a:p>
          <a:p>
            <a:r>
              <a:rPr lang="en-US" sz="2400" dirty="0"/>
              <a:t>D. None of the above</a:t>
            </a:r>
          </a:p>
          <a:p>
            <a:endParaRPr lang="en-US" sz="2400" dirty="0"/>
          </a:p>
        </p:txBody>
      </p:sp>
    </p:spTree>
    <p:extLst>
      <p:ext uri="{BB962C8B-B14F-4D97-AF65-F5344CB8AC3E}">
        <p14:creationId xmlns:p14="http://schemas.microsoft.com/office/powerpoint/2010/main" val="373235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8253-BD6A-49C5-903F-E9D7BD08254D}"/>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652DD729-9B35-47C3-9C47-41BEE04210EA}"/>
              </a:ext>
            </a:extLst>
          </p:cNvPr>
          <p:cNvSpPr>
            <a:spLocks noGrp="1"/>
          </p:cNvSpPr>
          <p:nvPr>
            <p:ph idx="1"/>
          </p:nvPr>
        </p:nvSpPr>
        <p:spPr/>
        <p:txBody>
          <a:bodyPr>
            <a:normAutofit/>
          </a:bodyPr>
          <a:lstStyle/>
          <a:p>
            <a:r>
              <a:rPr lang="en-US" sz="2400" dirty="0"/>
              <a:t>All of the following have been shown to reduce the rate of recurrent SSTI </a:t>
            </a:r>
            <a:r>
              <a:rPr lang="en-US" sz="2400" i="1" dirty="0"/>
              <a:t>except:</a:t>
            </a:r>
          </a:p>
          <a:p>
            <a:r>
              <a:rPr lang="en-US" sz="2400" dirty="0"/>
              <a:t>A. Long term antibiotic prophylaxis</a:t>
            </a:r>
          </a:p>
          <a:p>
            <a:r>
              <a:rPr lang="en-US" sz="2400" dirty="0"/>
              <a:t>B. Lower Extremity Compression Stockings</a:t>
            </a:r>
          </a:p>
          <a:p>
            <a:r>
              <a:rPr lang="en-US" sz="2400" b="1" dirty="0">
                <a:highlight>
                  <a:srgbClr val="FFFF00"/>
                </a:highlight>
              </a:rPr>
              <a:t>C. Staph decolonization</a:t>
            </a:r>
          </a:p>
          <a:p>
            <a:r>
              <a:rPr lang="en-US" sz="2400" dirty="0"/>
              <a:t>E. Treatment of ipsilateral tinea pedis</a:t>
            </a:r>
          </a:p>
          <a:p>
            <a:r>
              <a:rPr lang="en-US" sz="2400" dirty="0"/>
              <a:t>D. None of the above</a:t>
            </a:r>
          </a:p>
          <a:p>
            <a:endParaRPr lang="en-US" sz="2400" dirty="0"/>
          </a:p>
        </p:txBody>
      </p:sp>
    </p:spTree>
    <p:extLst>
      <p:ext uri="{BB962C8B-B14F-4D97-AF65-F5344CB8AC3E}">
        <p14:creationId xmlns:p14="http://schemas.microsoft.com/office/powerpoint/2010/main" val="377895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A6CC-59A3-48B7-A244-A2E3D70FB923}"/>
              </a:ext>
            </a:extLst>
          </p:cNvPr>
          <p:cNvSpPr>
            <a:spLocks noGrp="1"/>
          </p:cNvSpPr>
          <p:nvPr>
            <p:ph type="title"/>
          </p:nvPr>
        </p:nvSpPr>
        <p:spPr/>
        <p:txBody>
          <a:bodyPr/>
          <a:lstStyle/>
          <a:p>
            <a:r>
              <a:rPr lang="en-US" dirty="0"/>
              <a:t>Prevention – Staph decolonization</a:t>
            </a:r>
          </a:p>
        </p:txBody>
      </p:sp>
      <p:sp>
        <p:nvSpPr>
          <p:cNvPr id="3" name="Content Placeholder 2">
            <a:extLst>
              <a:ext uri="{FF2B5EF4-FFF2-40B4-BE49-F238E27FC236}">
                <a16:creationId xmlns:a16="http://schemas.microsoft.com/office/drawing/2014/main" id="{626D5A2A-05D5-46A9-8C7A-AA7C677059F0}"/>
              </a:ext>
            </a:extLst>
          </p:cNvPr>
          <p:cNvSpPr>
            <a:spLocks noGrp="1"/>
          </p:cNvSpPr>
          <p:nvPr>
            <p:ph idx="1"/>
          </p:nvPr>
        </p:nvSpPr>
        <p:spPr>
          <a:xfrm>
            <a:off x="467360" y="1845733"/>
            <a:ext cx="6393498" cy="4725663"/>
          </a:xfrm>
        </p:spPr>
        <p:txBody>
          <a:bodyPr>
            <a:normAutofit fontScale="92500" lnSpcReduction="10000"/>
          </a:bodyPr>
          <a:lstStyle/>
          <a:p>
            <a:pPr>
              <a:buFont typeface="Arial" panose="020B0604020202020204" pitchFamily="34" charset="0"/>
              <a:buChar char="•"/>
            </a:pPr>
            <a:r>
              <a:rPr lang="en-US" sz="2400" dirty="0"/>
              <a:t>Project CLEAR Trial</a:t>
            </a:r>
            <a:r>
              <a:rPr lang="en-US" sz="2400" baseline="30000" dirty="0"/>
              <a:t>1</a:t>
            </a:r>
            <a:endParaRPr lang="en-US" sz="2400" dirty="0"/>
          </a:p>
          <a:p>
            <a:pPr lvl="1">
              <a:buFont typeface="Arial" panose="020B0604020202020204" pitchFamily="34" charset="0"/>
              <a:buChar char="•"/>
            </a:pPr>
            <a:r>
              <a:rPr lang="en-US" sz="2200" dirty="0"/>
              <a:t>2121 participants who were MRSA nares colonized or had admission with MRSA infection</a:t>
            </a:r>
          </a:p>
          <a:p>
            <a:pPr lvl="1">
              <a:buFont typeface="Arial" panose="020B0604020202020204" pitchFamily="34" charset="0"/>
              <a:buChar char="•"/>
            </a:pPr>
            <a:r>
              <a:rPr lang="en-US" sz="2200" dirty="0"/>
              <a:t>Randomized to decolonization with daily chlorhexidine bath/shower plus chlorhexidine mouthwash and 2% nasal mupirocin BID x5 days twice a month for 6 months versus placebo</a:t>
            </a:r>
          </a:p>
          <a:p>
            <a:pPr lvl="1">
              <a:buFont typeface="Arial" panose="020B0604020202020204" pitchFamily="34" charset="0"/>
              <a:buChar char="•"/>
            </a:pPr>
            <a:r>
              <a:rPr lang="en-US" sz="2200" dirty="0"/>
              <a:t>At 1 year 9.2% in placebo group had a MRSA infection compared to 6.3% in decolonization group</a:t>
            </a:r>
          </a:p>
          <a:p>
            <a:pPr lvl="1">
              <a:buFont typeface="Arial" panose="020B0604020202020204" pitchFamily="34" charset="0"/>
              <a:buChar char="•"/>
            </a:pPr>
            <a:r>
              <a:rPr lang="en-US" sz="2200" dirty="0"/>
              <a:t>No difference in rates of Skin and Soft Tissue Infection (largest reductions seen in LRI and surgical site infections)</a:t>
            </a:r>
          </a:p>
          <a:p>
            <a:pPr>
              <a:buFont typeface="Arial" panose="020B0604020202020204" pitchFamily="34" charset="0"/>
              <a:buChar char="•"/>
            </a:pPr>
            <a:r>
              <a:rPr lang="en-US" sz="2400" dirty="0"/>
              <a:t>Other studies have shown decolonization can reduce rates of colonization but haven’t demonstrated decreases in rates of SSTI</a:t>
            </a:r>
          </a:p>
          <a:p>
            <a:pPr>
              <a:buFont typeface="Arial" panose="020B0604020202020204" pitchFamily="34" charset="0"/>
              <a:buChar char="•"/>
            </a:pPr>
            <a:r>
              <a:rPr lang="en-US" sz="2400" dirty="0"/>
              <a:t>Still often offer to patients with recurrent MRSA SSTI</a:t>
            </a:r>
          </a:p>
        </p:txBody>
      </p:sp>
      <p:pic>
        <p:nvPicPr>
          <p:cNvPr id="5" name="Picture 4">
            <a:extLst>
              <a:ext uri="{FF2B5EF4-FFF2-40B4-BE49-F238E27FC236}">
                <a16:creationId xmlns:a16="http://schemas.microsoft.com/office/drawing/2014/main" id="{77EFD0F6-242E-4165-8473-17E2AB291252}"/>
              </a:ext>
            </a:extLst>
          </p:cNvPr>
          <p:cNvPicPr>
            <a:picLocks noChangeAspect="1"/>
          </p:cNvPicPr>
          <p:nvPr/>
        </p:nvPicPr>
        <p:blipFill rotWithShape="1">
          <a:blip r:embed="rId2"/>
          <a:srcRect r="974"/>
          <a:stretch/>
        </p:blipFill>
        <p:spPr>
          <a:xfrm>
            <a:off x="7053898" y="2038774"/>
            <a:ext cx="4995862" cy="3830320"/>
          </a:xfrm>
          <a:prstGeom prst="rect">
            <a:avLst/>
          </a:prstGeom>
        </p:spPr>
      </p:pic>
      <p:sp>
        <p:nvSpPr>
          <p:cNvPr id="7" name="TextBox 6">
            <a:extLst>
              <a:ext uri="{FF2B5EF4-FFF2-40B4-BE49-F238E27FC236}">
                <a16:creationId xmlns:a16="http://schemas.microsoft.com/office/drawing/2014/main" id="{5E5256DA-7F0F-4348-AF4B-7717716566EB}"/>
              </a:ext>
            </a:extLst>
          </p:cNvPr>
          <p:cNvSpPr txBox="1"/>
          <p:nvPr/>
        </p:nvSpPr>
        <p:spPr>
          <a:xfrm>
            <a:off x="447040" y="6556658"/>
            <a:ext cx="9144000" cy="246221"/>
          </a:xfrm>
          <a:prstGeom prst="rect">
            <a:avLst/>
          </a:prstGeom>
          <a:noFill/>
        </p:spPr>
        <p:txBody>
          <a:bodyPr wrap="square">
            <a:spAutoFit/>
          </a:bodyPr>
          <a:lstStyle/>
          <a:p>
            <a:pPr algn="l">
              <a:buFont typeface="+mj-lt"/>
              <a:buAutoNum type="arabicPeriod"/>
            </a:pPr>
            <a:r>
              <a:rPr lang="en-US" sz="1000" dirty="0">
                <a:solidFill>
                  <a:srgbClr val="005B92"/>
                </a:solidFill>
                <a:latin typeface="Noto Sans" panose="020B0502040504020204" pitchFamily="34" charset="0"/>
              </a:rPr>
              <a:t>Huang SS, Singh R, </a:t>
            </a:r>
            <a:r>
              <a:rPr lang="en-US" sz="1000" dirty="0" err="1">
                <a:solidFill>
                  <a:srgbClr val="005B92"/>
                </a:solidFill>
                <a:latin typeface="Noto Sans" panose="020B0502040504020204" pitchFamily="34" charset="0"/>
              </a:rPr>
              <a:t>McKinnell</a:t>
            </a:r>
            <a:r>
              <a:rPr lang="en-US" sz="1000" dirty="0">
                <a:solidFill>
                  <a:srgbClr val="005B92"/>
                </a:solidFill>
                <a:latin typeface="Noto Sans" panose="020B0502040504020204" pitchFamily="34" charset="0"/>
              </a:rPr>
              <a:t> JA, et al. Decolonization to Reduce </a:t>
            </a:r>
            <a:r>
              <a:rPr lang="en-US" sz="1000" dirty="0" err="1">
                <a:solidFill>
                  <a:srgbClr val="005B92"/>
                </a:solidFill>
                <a:latin typeface="Noto Sans" panose="020B0502040504020204" pitchFamily="34" charset="0"/>
              </a:rPr>
              <a:t>Postdischarge</a:t>
            </a:r>
            <a:r>
              <a:rPr lang="en-US" sz="1000" dirty="0">
                <a:solidFill>
                  <a:srgbClr val="005B92"/>
                </a:solidFill>
                <a:latin typeface="Noto Sans" panose="020B0502040504020204" pitchFamily="34" charset="0"/>
              </a:rPr>
              <a:t> Infection Risk among MRSA Carriers. N </a:t>
            </a:r>
            <a:r>
              <a:rPr lang="en-US" sz="1000" dirty="0" err="1">
                <a:solidFill>
                  <a:srgbClr val="005B92"/>
                </a:solidFill>
                <a:latin typeface="Noto Sans" panose="020B0502040504020204" pitchFamily="34" charset="0"/>
              </a:rPr>
              <a:t>Engl</a:t>
            </a:r>
            <a:r>
              <a:rPr lang="en-US" sz="1000" dirty="0">
                <a:solidFill>
                  <a:srgbClr val="005B92"/>
                </a:solidFill>
                <a:latin typeface="Noto Sans" panose="020B0502040504020204" pitchFamily="34" charset="0"/>
              </a:rPr>
              <a:t> J Med 2019; 380:638.</a:t>
            </a:r>
            <a:endParaRPr lang="en-US" sz="1000" b="0"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965785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8C9A-852D-4B72-8C66-14C7006D776E}"/>
              </a:ext>
            </a:extLst>
          </p:cNvPr>
          <p:cNvSpPr>
            <a:spLocks noGrp="1"/>
          </p:cNvSpPr>
          <p:nvPr>
            <p:ph type="title"/>
          </p:nvPr>
        </p:nvSpPr>
        <p:spPr/>
        <p:txBody>
          <a:bodyPr/>
          <a:lstStyle/>
          <a:p>
            <a:r>
              <a:rPr lang="en-US" dirty="0"/>
              <a:t>Prevention - Antibiotics</a:t>
            </a:r>
          </a:p>
        </p:txBody>
      </p:sp>
      <p:sp>
        <p:nvSpPr>
          <p:cNvPr id="3" name="Content Placeholder 2">
            <a:extLst>
              <a:ext uri="{FF2B5EF4-FFF2-40B4-BE49-F238E27FC236}">
                <a16:creationId xmlns:a16="http://schemas.microsoft.com/office/drawing/2014/main" id="{64561C15-2FF7-47C9-B811-E98F98AB5366}"/>
              </a:ext>
            </a:extLst>
          </p:cNvPr>
          <p:cNvSpPr>
            <a:spLocks noGrp="1"/>
          </p:cNvSpPr>
          <p:nvPr>
            <p:ph idx="1"/>
          </p:nvPr>
        </p:nvSpPr>
        <p:spPr>
          <a:xfrm>
            <a:off x="386080" y="1923626"/>
            <a:ext cx="6410960" cy="4467013"/>
          </a:xfrm>
        </p:spPr>
        <p:txBody>
          <a:bodyPr>
            <a:normAutofit lnSpcReduction="10000"/>
          </a:bodyPr>
          <a:lstStyle/>
          <a:p>
            <a:pPr>
              <a:buFont typeface="Arial" panose="020B0604020202020204" pitchFamily="34" charset="0"/>
              <a:buChar char="•"/>
            </a:pPr>
            <a:r>
              <a:rPr lang="en-US" sz="2400" dirty="0"/>
              <a:t>PATCH I Trial</a:t>
            </a:r>
          </a:p>
          <a:p>
            <a:pPr lvl="1">
              <a:buFont typeface="Arial" panose="020B0604020202020204" pitchFamily="34" charset="0"/>
              <a:buChar char="•"/>
            </a:pPr>
            <a:r>
              <a:rPr lang="en-US" sz="2200" dirty="0"/>
              <a:t>274 participants with 2 or more episodes of lower extremity cellulitis within the preceding 3 years</a:t>
            </a:r>
          </a:p>
          <a:p>
            <a:pPr lvl="1">
              <a:buFont typeface="Arial" panose="020B0604020202020204" pitchFamily="34" charset="0"/>
              <a:buChar char="•"/>
            </a:pPr>
            <a:r>
              <a:rPr lang="en-US" sz="2200" dirty="0"/>
              <a:t>Randomized to penicillin (250mg PO BID) or placebo for 1 year</a:t>
            </a:r>
          </a:p>
          <a:p>
            <a:pPr lvl="1">
              <a:buFont typeface="Arial" panose="020B0604020202020204" pitchFamily="34" charset="0"/>
              <a:buChar char="•"/>
            </a:pPr>
            <a:r>
              <a:rPr lang="en-US" sz="2200" dirty="0"/>
              <a:t>37% in placebo group had recurrence within a year</a:t>
            </a:r>
          </a:p>
          <a:p>
            <a:pPr lvl="1">
              <a:buFont typeface="Arial" panose="020B0604020202020204" pitchFamily="34" charset="0"/>
              <a:buChar char="•"/>
            </a:pPr>
            <a:r>
              <a:rPr lang="en-US" sz="2200" dirty="0"/>
              <a:t>22% in the penicillin group had recurrence within  a year </a:t>
            </a:r>
          </a:p>
          <a:p>
            <a:pPr lvl="1">
              <a:buFont typeface="Arial" panose="020B0604020202020204" pitchFamily="34" charset="0"/>
              <a:buChar char="•"/>
            </a:pPr>
            <a:r>
              <a:rPr lang="en-US" sz="2200" dirty="0"/>
              <a:t>15% risk reduction [95% CI 4-26%], NNT 6.7 but protective effect diminishes when PCN stopped</a:t>
            </a:r>
          </a:p>
          <a:p>
            <a:pPr>
              <a:buFont typeface="Arial" panose="020B0604020202020204" pitchFamily="34" charset="0"/>
              <a:buChar char="•"/>
            </a:pPr>
            <a:r>
              <a:rPr lang="en-US" sz="2400" dirty="0"/>
              <a:t>Other work has shown this is a cost-effective intervention, in general considered in patients with 3+ episodes per year</a:t>
            </a:r>
          </a:p>
        </p:txBody>
      </p:sp>
      <p:pic>
        <p:nvPicPr>
          <p:cNvPr id="6146" name="Picture 2">
            <a:extLst>
              <a:ext uri="{FF2B5EF4-FFF2-40B4-BE49-F238E27FC236}">
                <a16:creationId xmlns:a16="http://schemas.microsoft.com/office/drawing/2014/main" id="{C285A4B8-321F-4FDF-B3E0-279DB40FC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370" y="2092960"/>
            <a:ext cx="5117630" cy="36846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AB76DA-2271-41A6-9012-A4296F9DBBB1}"/>
              </a:ext>
            </a:extLst>
          </p:cNvPr>
          <p:cNvSpPr txBox="1"/>
          <p:nvPr/>
        </p:nvSpPr>
        <p:spPr>
          <a:xfrm>
            <a:off x="108750" y="6386731"/>
            <a:ext cx="6096000" cy="246221"/>
          </a:xfrm>
          <a:prstGeom prst="rect">
            <a:avLst/>
          </a:prstGeom>
          <a:noFill/>
        </p:spPr>
        <p:txBody>
          <a:bodyPr wrap="square">
            <a:spAutoFit/>
          </a:bodyPr>
          <a:lstStyle/>
          <a:p>
            <a:r>
              <a:rPr lang="en-US" sz="1000" dirty="0"/>
              <a:t>https://www.nejm.org/doi/full/10.1056/nejmoa1206300</a:t>
            </a:r>
          </a:p>
        </p:txBody>
      </p:sp>
    </p:spTree>
    <p:extLst>
      <p:ext uri="{BB962C8B-B14F-4D97-AF65-F5344CB8AC3E}">
        <p14:creationId xmlns:p14="http://schemas.microsoft.com/office/powerpoint/2010/main" val="268396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9D63-3649-4393-BC34-88ADE303F7DC}"/>
              </a:ext>
            </a:extLst>
          </p:cNvPr>
          <p:cNvSpPr>
            <a:spLocks noGrp="1"/>
          </p:cNvSpPr>
          <p:nvPr>
            <p:ph type="title"/>
          </p:nvPr>
        </p:nvSpPr>
        <p:spPr/>
        <p:txBody>
          <a:bodyPr/>
          <a:lstStyle/>
          <a:p>
            <a:r>
              <a:rPr lang="en-US" dirty="0"/>
              <a:t>Prevention - Stockings</a:t>
            </a:r>
          </a:p>
        </p:txBody>
      </p:sp>
      <p:sp>
        <p:nvSpPr>
          <p:cNvPr id="4" name="AutoShape 2" descr="Visual Abstract for 'Compression Therapy to Prevent Recurrent Cellulitis of the Leg,' E. Webb and Others (10.1056/NEJMoa1917197)">
            <a:extLst>
              <a:ext uri="{FF2B5EF4-FFF2-40B4-BE49-F238E27FC236}">
                <a16:creationId xmlns:a16="http://schemas.microsoft.com/office/drawing/2014/main" id="{B4CFE8EB-D97D-4C7F-8CC1-94DFDF15CB5A}"/>
              </a:ext>
            </a:extLst>
          </p:cNvPr>
          <p:cNvSpPr>
            <a:spLocks noGrp="1" noChangeAspect="1" noChangeArrowheads="1"/>
          </p:cNvSpPr>
          <p:nvPr>
            <p:ph idx="1"/>
          </p:nvPr>
        </p:nvSpPr>
        <p:spPr bwMode="auto">
          <a:xfrm>
            <a:off x="609600" y="1845734"/>
            <a:ext cx="4368800" cy="40233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buFont typeface="Arial" panose="020B0604020202020204" pitchFamily="34" charset="0"/>
              <a:buChar char="•"/>
            </a:pPr>
            <a:r>
              <a:rPr lang="en-US" sz="2400" dirty="0"/>
              <a:t>2020 NEJM study of compression stockings in patients with LE edema and 2 or more episodes of cellulitis in the preceding 2 years</a:t>
            </a:r>
          </a:p>
          <a:p>
            <a:pPr>
              <a:buFont typeface="Arial" panose="020B0604020202020204" pitchFamily="34" charset="0"/>
              <a:buChar char="•"/>
            </a:pPr>
            <a:r>
              <a:rPr lang="en-US" sz="2400" dirty="0"/>
              <a:t>Trial stopped early, observed a 25% risk reduction, NNT = 4 (!)</a:t>
            </a:r>
          </a:p>
          <a:p>
            <a:pPr>
              <a:buFont typeface="Arial" panose="020B0604020202020204" pitchFamily="34" charset="0"/>
              <a:buChar char="•"/>
            </a:pPr>
            <a:r>
              <a:rPr lang="en-US" sz="2400" dirty="0"/>
              <a:t>In general should start compression therapy after resolution of cellulitis</a:t>
            </a:r>
          </a:p>
        </p:txBody>
      </p:sp>
      <p:pic>
        <p:nvPicPr>
          <p:cNvPr id="8" name="Picture 7">
            <a:extLst>
              <a:ext uri="{FF2B5EF4-FFF2-40B4-BE49-F238E27FC236}">
                <a16:creationId xmlns:a16="http://schemas.microsoft.com/office/drawing/2014/main" id="{D78E4500-BEB3-425B-96F8-A32BB46E7444}"/>
              </a:ext>
            </a:extLst>
          </p:cNvPr>
          <p:cNvPicPr>
            <a:picLocks noChangeAspect="1"/>
          </p:cNvPicPr>
          <p:nvPr/>
        </p:nvPicPr>
        <p:blipFill>
          <a:blip r:embed="rId2"/>
          <a:stretch>
            <a:fillRect/>
          </a:stretch>
        </p:blipFill>
        <p:spPr>
          <a:xfrm>
            <a:off x="5171440" y="1845734"/>
            <a:ext cx="6897370" cy="4047325"/>
          </a:xfrm>
          <a:prstGeom prst="rect">
            <a:avLst/>
          </a:prstGeom>
        </p:spPr>
      </p:pic>
      <p:sp>
        <p:nvSpPr>
          <p:cNvPr id="6" name="TextBox 5">
            <a:extLst>
              <a:ext uri="{FF2B5EF4-FFF2-40B4-BE49-F238E27FC236}">
                <a16:creationId xmlns:a16="http://schemas.microsoft.com/office/drawing/2014/main" id="{F5FE02A6-E983-4814-A9F3-E8C0D4F7D20F}"/>
              </a:ext>
            </a:extLst>
          </p:cNvPr>
          <p:cNvSpPr txBox="1"/>
          <p:nvPr/>
        </p:nvSpPr>
        <p:spPr>
          <a:xfrm>
            <a:off x="30480" y="6386731"/>
            <a:ext cx="6096000" cy="246221"/>
          </a:xfrm>
          <a:prstGeom prst="rect">
            <a:avLst/>
          </a:prstGeom>
          <a:noFill/>
        </p:spPr>
        <p:txBody>
          <a:bodyPr wrap="square">
            <a:spAutoFit/>
          </a:bodyPr>
          <a:lstStyle/>
          <a:p>
            <a:r>
              <a:rPr lang="en-US" sz="1000" dirty="0"/>
              <a:t>https://www.nejm.org/doi/full/10.1056/NEJMoa1917197</a:t>
            </a:r>
          </a:p>
        </p:txBody>
      </p:sp>
    </p:spTree>
    <p:extLst>
      <p:ext uri="{BB962C8B-B14F-4D97-AF65-F5344CB8AC3E}">
        <p14:creationId xmlns:p14="http://schemas.microsoft.com/office/powerpoint/2010/main" val="48717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6DE5-2B5D-444B-B5FA-2AB8180F2663}"/>
              </a:ext>
            </a:extLst>
          </p:cNvPr>
          <p:cNvSpPr>
            <a:spLocks noGrp="1"/>
          </p:cNvSpPr>
          <p:nvPr>
            <p:ph type="title"/>
          </p:nvPr>
        </p:nvSpPr>
        <p:spPr/>
        <p:txBody>
          <a:bodyPr/>
          <a:lstStyle/>
          <a:p>
            <a:r>
              <a:rPr lang="en-US" dirty="0"/>
              <a:t>Published Literature of Covid Dermatologic Findings</a:t>
            </a:r>
          </a:p>
        </p:txBody>
      </p:sp>
      <p:pic>
        <p:nvPicPr>
          <p:cNvPr id="1026" name="Picture 2" descr="image">
            <a:extLst>
              <a:ext uri="{FF2B5EF4-FFF2-40B4-BE49-F238E27FC236}">
                <a16:creationId xmlns:a16="http://schemas.microsoft.com/office/drawing/2014/main" id="{E454E5BC-D381-4F16-8520-D9C2CE84D08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9833"/>
          <a:stretch/>
        </p:blipFill>
        <p:spPr bwMode="auto">
          <a:xfrm>
            <a:off x="2505914" y="1951367"/>
            <a:ext cx="7180172" cy="41025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1F06A6E3-D50E-4A50-BBC8-B0D463844BEE}"/>
              </a:ext>
            </a:extLst>
          </p:cNvPr>
          <p:cNvSpPr txBox="1">
            <a:spLocks/>
          </p:cNvSpPr>
          <p:nvPr/>
        </p:nvSpPr>
        <p:spPr>
          <a:xfrm>
            <a:off x="1349529" y="6391657"/>
            <a:ext cx="5524237" cy="35948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Lester JC, British Journal of Dermatology; May 2020</a:t>
            </a:r>
            <a:endParaRPr lang="en-US" dirty="0"/>
          </a:p>
        </p:txBody>
      </p:sp>
    </p:spTree>
    <p:extLst>
      <p:ext uri="{BB962C8B-B14F-4D97-AF65-F5344CB8AC3E}">
        <p14:creationId xmlns:p14="http://schemas.microsoft.com/office/powerpoint/2010/main" val="42245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D0D8E2-9FA4-4AA0-A707-ABEF3C77EF80}"/>
              </a:ext>
            </a:extLst>
          </p:cNvPr>
          <p:cNvSpPr>
            <a:spLocks noGrp="1"/>
          </p:cNvSpPr>
          <p:nvPr>
            <p:ph type="title"/>
          </p:nvPr>
        </p:nvSpPr>
        <p:spPr/>
        <p:txBody>
          <a:bodyPr rtlCol="0">
            <a:normAutofit/>
          </a:bodyPr>
          <a:lstStyle/>
          <a:p>
            <a:pPr>
              <a:defRPr/>
            </a:pPr>
            <a:r>
              <a:rPr lang="en-US" dirty="0"/>
              <a:t>The Diabetic Foot: What Constitutes Evidence of Infection?</a:t>
            </a:r>
          </a:p>
        </p:txBody>
      </p:sp>
      <p:sp>
        <p:nvSpPr>
          <p:cNvPr id="6147" name="Content Placeholder 7">
            <a:extLst>
              <a:ext uri="{FF2B5EF4-FFF2-40B4-BE49-F238E27FC236}">
                <a16:creationId xmlns:a16="http://schemas.microsoft.com/office/drawing/2014/main" id="{F86D191C-F183-454C-8889-8ED119BB32B4}"/>
              </a:ext>
            </a:extLst>
          </p:cNvPr>
          <p:cNvSpPr>
            <a:spLocks noGrp="1"/>
          </p:cNvSpPr>
          <p:nvPr>
            <p:ph idx="1"/>
          </p:nvPr>
        </p:nvSpPr>
        <p:spPr>
          <a:xfrm>
            <a:off x="409607" y="2135192"/>
            <a:ext cx="8077200" cy="4192902"/>
          </a:xfrm>
        </p:spPr>
        <p:txBody>
          <a:bodyPr/>
          <a:lstStyle/>
          <a:p>
            <a:pPr eaLnBrk="1" hangingPunct="1"/>
            <a:r>
              <a:rPr lang="en-US" altLang="en-US" sz="2400" dirty="0"/>
              <a:t>At least two of the following:</a:t>
            </a:r>
          </a:p>
          <a:p>
            <a:pPr lvl="1" eaLnBrk="1" hangingPunct="1"/>
            <a:r>
              <a:rPr lang="en-US" altLang="en-US" sz="2000" dirty="0"/>
              <a:t>Local swelling or induration</a:t>
            </a:r>
          </a:p>
          <a:p>
            <a:pPr lvl="1" eaLnBrk="1" hangingPunct="1"/>
            <a:r>
              <a:rPr lang="en-US" altLang="en-US" sz="2000" dirty="0"/>
              <a:t>Erythema</a:t>
            </a:r>
          </a:p>
          <a:p>
            <a:pPr lvl="1" eaLnBrk="1" hangingPunct="1"/>
            <a:r>
              <a:rPr lang="en-US" altLang="en-US" sz="2000" dirty="0"/>
              <a:t>Local tenderness or pain</a:t>
            </a:r>
          </a:p>
          <a:p>
            <a:pPr lvl="1" eaLnBrk="1" hangingPunct="1"/>
            <a:r>
              <a:rPr lang="en-US" altLang="en-US" sz="2000" dirty="0"/>
              <a:t>Local warmth</a:t>
            </a:r>
          </a:p>
          <a:p>
            <a:pPr lvl="1" eaLnBrk="1" hangingPunct="1"/>
            <a:r>
              <a:rPr lang="en-US" altLang="en-US" sz="2000" dirty="0"/>
              <a:t>Purulent discharge (thick, opaque to white or </a:t>
            </a:r>
            <a:r>
              <a:rPr lang="en-US" altLang="en-US" sz="2000" dirty="0" err="1"/>
              <a:t>sanguinous</a:t>
            </a:r>
            <a:r>
              <a:rPr lang="en-US" altLang="en-US" sz="2000" dirty="0"/>
              <a:t> secretion)</a:t>
            </a:r>
          </a:p>
          <a:p>
            <a:pPr eaLnBrk="1" hangingPunct="1"/>
            <a:r>
              <a:rPr lang="en-US" altLang="en-US" sz="2800" dirty="0"/>
              <a:t>Exclude other causes of an inflammatory response of the skin (e.g. trauma, gout, acute Charcot neuro-osteoarthropathy, fracture, thrombosis, venous stasis)</a:t>
            </a:r>
          </a:p>
          <a:p>
            <a:pPr eaLnBrk="1" hangingPunct="1"/>
            <a:endParaRPr lang="en-US" altLang="en-US" dirty="0"/>
          </a:p>
        </p:txBody>
      </p:sp>
      <p:sp>
        <p:nvSpPr>
          <p:cNvPr id="6148" name="TextBox 1">
            <a:extLst>
              <a:ext uri="{FF2B5EF4-FFF2-40B4-BE49-F238E27FC236}">
                <a16:creationId xmlns:a16="http://schemas.microsoft.com/office/drawing/2014/main" id="{8309A7B8-B972-4F20-BA1A-F58634D2433F}"/>
              </a:ext>
            </a:extLst>
          </p:cNvPr>
          <p:cNvSpPr txBox="1">
            <a:spLocks noChangeArrowheads="1"/>
          </p:cNvSpPr>
          <p:nvPr/>
        </p:nvSpPr>
        <p:spPr bwMode="auto">
          <a:xfrm>
            <a:off x="1676400" y="6519864"/>
            <a:ext cx="807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a:spcBef>
                <a:spcPct val="0"/>
              </a:spcBef>
              <a:buFontTx/>
              <a:buNone/>
            </a:pPr>
            <a:r>
              <a:rPr lang="en-US" altLang="en-US" sz="1600">
                <a:latin typeface="Arial" panose="020B0604020202020204" pitchFamily="34" charset="0"/>
              </a:rPr>
              <a:t>Lipsky BA, et al. IDSA GL CID 2012;54(12):132-73</a:t>
            </a:r>
          </a:p>
        </p:txBody>
      </p:sp>
      <p:pic>
        <p:nvPicPr>
          <p:cNvPr id="6149" name="Picture 5" descr="Printout: Diabetic Foot Infections - Assessment">
            <a:extLst>
              <a:ext uri="{FF2B5EF4-FFF2-40B4-BE49-F238E27FC236}">
                <a16:creationId xmlns:a16="http://schemas.microsoft.com/office/drawing/2014/main" id="{A330C067-D4FD-4BBC-87D6-DB32089B1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693" y="2032160"/>
            <a:ext cx="3574700" cy="268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a:extLst>
              <a:ext uri="{FF2B5EF4-FFF2-40B4-BE49-F238E27FC236}">
                <a16:creationId xmlns:a16="http://schemas.microsoft.com/office/drawing/2014/main" id="{06F5210E-E755-481D-BD4F-7590DE703469}"/>
              </a:ext>
            </a:extLst>
          </p:cNvPr>
          <p:cNvSpPr>
            <a:spLocks noGrp="1"/>
          </p:cNvSpPr>
          <p:nvPr>
            <p:ph type="title"/>
          </p:nvPr>
        </p:nvSpPr>
        <p:spPr>
          <a:xfrm>
            <a:off x="1981200" y="274638"/>
            <a:ext cx="6553200" cy="1143000"/>
          </a:xfrm>
        </p:spPr>
        <p:txBody>
          <a:bodyPr/>
          <a:lstStyle/>
          <a:p>
            <a:pPr eaLnBrk="1" hangingPunct="1"/>
            <a:r>
              <a:rPr lang="en-US" altLang="en-US" sz="3600"/>
              <a:t>Mild Diabetic Foot Infection</a:t>
            </a:r>
          </a:p>
        </p:txBody>
      </p:sp>
      <p:sp>
        <p:nvSpPr>
          <p:cNvPr id="8195" name="Content Placeholder 7">
            <a:extLst>
              <a:ext uri="{FF2B5EF4-FFF2-40B4-BE49-F238E27FC236}">
                <a16:creationId xmlns:a16="http://schemas.microsoft.com/office/drawing/2014/main" id="{6BE02B53-652D-49A2-955B-BD2B135BB986}"/>
              </a:ext>
            </a:extLst>
          </p:cNvPr>
          <p:cNvSpPr>
            <a:spLocks noGrp="1"/>
          </p:cNvSpPr>
          <p:nvPr>
            <p:ph idx="1"/>
          </p:nvPr>
        </p:nvSpPr>
        <p:spPr>
          <a:xfrm>
            <a:off x="592428" y="1841679"/>
            <a:ext cx="7332372" cy="4284485"/>
          </a:xfrm>
        </p:spPr>
        <p:txBody>
          <a:bodyPr>
            <a:normAutofit lnSpcReduction="10000"/>
          </a:bodyPr>
          <a:lstStyle/>
          <a:p>
            <a:pPr eaLnBrk="1" hangingPunct="1"/>
            <a:r>
              <a:rPr lang="en-US" altLang="en-US" sz="2400" dirty="0"/>
              <a:t>Local infection involving only the skin and the subcutaneous tissue (without involvement of deeper tissues). If erythema, must be &gt;0.5 cm to ≤2 cm around the ulcer.</a:t>
            </a:r>
          </a:p>
          <a:p>
            <a:pPr eaLnBrk="1" hangingPunct="1"/>
            <a:r>
              <a:rPr lang="en-US" altLang="en-US" sz="2400" dirty="0"/>
              <a:t>No systemic toxicity, as defined by greater than 1 of the following:</a:t>
            </a:r>
          </a:p>
          <a:p>
            <a:pPr lvl="1" eaLnBrk="1" hangingPunct="1"/>
            <a:r>
              <a:rPr lang="en-US" altLang="en-US" sz="2000" dirty="0"/>
              <a:t>Temperature &gt; 38°C or &lt; 36°C</a:t>
            </a:r>
          </a:p>
          <a:p>
            <a:pPr lvl="1" eaLnBrk="1" hangingPunct="1"/>
            <a:r>
              <a:rPr lang="en-US" altLang="en-US" sz="2000" dirty="0"/>
              <a:t>Heart rate &gt; 90</a:t>
            </a:r>
          </a:p>
          <a:p>
            <a:pPr lvl="1" eaLnBrk="1" hangingPunct="1"/>
            <a:r>
              <a:rPr lang="en-US" altLang="en-US" sz="2000" dirty="0"/>
              <a:t>Respiratory rate &gt; 20 or PaCO2 &lt; 32</a:t>
            </a:r>
          </a:p>
          <a:p>
            <a:pPr lvl="1" eaLnBrk="1" hangingPunct="1"/>
            <a:r>
              <a:rPr lang="en-US" altLang="en-US" sz="2000" dirty="0"/>
              <a:t>WBC &gt; 12,000 or &lt; 4,000, or ≥ 10% bands</a:t>
            </a:r>
          </a:p>
          <a:p>
            <a:pPr eaLnBrk="1" hangingPunct="1"/>
            <a:r>
              <a:rPr lang="en-US" altLang="en-US" sz="2400" dirty="0"/>
              <a:t>Oral antibiotics and outpatient management are typically appropriate</a:t>
            </a:r>
          </a:p>
          <a:p>
            <a:pPr lvl="1" eaLnBrk="1" hangingPunct="1">
              <a:buFont typeface="Wingdings" panose="05000000000000000000" pitchFamily="2" charset="2"/>
              <a:buNone/>
            </a:pPr>
            <a:endParaRPr lang="en-US" altLang="en-US" sz="2000" dirty="0"/>
          </a:p>
        </p:txBody>
      </p:sp>
      <p:sp>
        <p:nvSpPr>
          <p:cNvPr id="8196" name="TextBox 3">
            <a:extLst>
              <a:ext uri="{FF2B5EF4-FFF2-40B4-BE49-F238E27FC236}">
                <a16:creationId xmlns:a16="http://schemas.microsoft.com/office/drawing/2014/main" id="{05107F29-BB8E-4B4B-B70C-EE7541DFA2A1}"/>
              </a:ext>
            </a:extLst>
          </p:cNvPr>
          <p:cNvSpPr txBox="1">
            <a:spLocks noChangeArrowheads="1"/>
          </p:cNvSpPr>
          <p:nvPr/>
        </p:nvSpPr>
        <p:spPr bwMode="auto">
          <a:xfrm>
            <a:off x="1676400" y="6507164"/>
            <a:ext cx="807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a:spcBef>
                <a:spcPct val="0"/>
              </a:spcBef>
              <a:buFontTx/>
              <a:buNone/>
            </a:pPr>
            <a:r>
              <a:rPr lang="en-US" altLang="en-US" sz="1600">
                <a:latin typeface="Arial" panose="020B0604020202020204" pitchFamily="34" charset="0"/>
              </a:rPr>
              <a:t>Lipsky BA, et al. IDSA GL CID 2012;54(12):132-73; antimicrobe.org</a:t>
            </a:r>
          </a:p>
        </p:txBody>
      </p:sp>
      <p:pic>
        <p:nvPicPr>
          <p:cNvPr id="8197" name="Picture 5">
            <a:extLst>
              <a:ext uri="{FF2B5EF4-FFF2-40B4-BE49-F238E27FC236}">
                <a16:creationId xmlns:a16="http://schemas.microsoft.com/office/drawing/2014/main" id="{50ED1D64-22DD-43D3-87A2-6FE397733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0790" y="274638"/>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a:extLst>
              <a:ext uri="{FF2B5EF4-FFF2-40B4-BE49-F238E27FC236}">
                <a16:creationId xmlns:a16="http://schemas.microsoft.com/office/drawing/2014/main" id="{6728ED00-0C6F-4A9D-B110-BCC2D46F6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452" y="2514600"/>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a:extLst>
              <a:ext uri="{FF2B5EF4-FFF2-40B4-BE49-F238E27FC236}">
                <a16:creationId xmlns:a16="http://schemas.microsoft.com/office/drawing/2014/main" id="{8727D889-7E7D-4934-BDB1-B68B91E11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177" y="4754563"/>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a:extLst>
              <a:ext uri="{FF2B5EF4-FFF2-40B4-BE49-F238E27FC236}">
                <a16:creationId xmlns:a16="http://schemas.microsoft.com/office/drawing/2014/main" id="{1CC5A1CB-EF78-49BD-B0F6-7B6C81C73174}"/>
              </a:ext>
            </a:extLst>
          </p:cNvPr>
          <p:cNvSpPr>
            <a:spLocks noGrp="1"/>
          </p:cNvSpPr>
          <p:nvPr>
            <p:ph type="title"/>
          </p:nvPr>
        </p:nvSpPr>
        <p:spPr/>
        <p:txBody>
          <a:bodyPr/>
          <a:lstStyle/>
          <a:p>
            <a:pPr eaLnBrk="1" hangingPunct="1"/>
            <a:r>
              <a:rPr lang="en-US" altLang="en-US"/>
              <a:t>Oral Antimicrobial Therapy Options</a:t>
            </a:r>
          </a:p>
        </p:txBody>
      </p:sp>
      <p:sp>
        <p:nvSpPr>
          <p:cNvPr id="9219" name="Content Placeholder 7">
            <a:extLst>
              <a:ext uri="{FF2B5EF4-FFF2-40B4-BE49-F238E27FC236}">
                <a16:creationId xmlns:a16="http://schemas.microsoft.com/office/drawing/2014/main" id="{25CB77AD-9C4C-4D7A-85E9-0330CA26E671}"/>
              </a:ext>
            </a:extLst>
          </p:cNvPr>
          <p:cNvSpPr>
            <a:spLocks noGrp="1"/>
          </p:cNvSpPr>
          <p:nvPr>
            <p:ph idx="1"/>
          </p:nvPr>
        </p:nvSpPr>
        <p:spPr>
          <a:xfrm>
            <a:off x="940158" y="1906073"/>
            <a:ext cx="9270642" cy="4677291"/>
          </a:xfrm>
        </p:spPr>
        <p:txBody>
          <a:bodyPr/>
          <a:lstStyle/>
          <a:p>
            <a:pPr eaLnBrk="1" hangingPunct="1"/>
            <a:r>
              <a:rPr lang="en-US" altLang="en-US" sz="2400" dirty="0"/>
              <a:t>Amoxicillin-clavulanate 500-875mg po bid</a:t>
            </a:r>
          </a:p>
          <a:p>
            <a:pPr eaLnBrk="1" hangingPunct="1"/>
            <a:r>
              <a:rPr lang="en-US" altLang="en-US" sz="2400" dirty="0"/>
              <a:t>Cefadroxil 500-1000mg po bid: particularly if no purulence is present or cultures grow strep or MSSA</a:t>
            </a:r>
          </a:p>
          <a:p>
            <a:pPr eaLnBrk="1" hangingPunct="1"/>
            <a:r>
              <a:rPr lang="en-US" altLang="en-US" sz="2400" dirty="0"/>
              <a:t>Doxycycline 100mg po bid, TMP-SMX 1 DS tab po bid, or clindamycin 300mg po </a:t>
            </a:r>
            <a:r>
              <a:rPr lang="en-US" altLang="en-US" sz="2400" dirty="0" err="1"/>
              <a:t>tid</a:t>
            </a:r>
            <a:r>
              <a:rPr lang="en-US" altLang="en-US" sz="2400" dirty="0"/>
              <a:t> (if concern for or cultures grow MRSA)</a:t>
            </a:r>
          </a:p>
          <a:p>
            <a:pPr eaLnBrk="1" hangingPunct="1"/>
            <a:r>
              <a:rPr lang="en-US" altLang="en-US" sz="2400" dirty="0"/>
              <a:t>Levofloxacin 500mg po </a:t>
            </a:r>
            <a:r>
              <a:rPr lang="en-US" altLang="en-US" sz="2400" dirty="0" err="1"/>
              <a:t>qd</a:t>
            </a:r>
            <a:r>
              <a:rPr lang="en-US" altLang="en-US" sz="2400" dirty="0"/>
              <a:t> plus metronidazole 500mg po </a:t>
            </a:r>
            <a:r>
              <a:rPr lang="en-US" altLang="en-US" sz="2400" dirty="0" err="1"/>
              <a:t>tid</a:t>
            </a:r>
            <a:r>
              <a:rPr lang="en-US" altLang="en-US" sz="2400" dirty="0"/>
              <a:t> </a:t>
            </a:r>
          </a:p>
          <a:p>
            <a:pPr eaLnBrk="1" hangingPunct="1"/>
            <a:endParaRPr lang="en-US" altLang="en-US" sz="2400" dirty="0"/>
          </a:p>
          <a:p>
            <a:pPr eaLnBrk="1" hangingPunct="1"/>
            <a:r>
              <a:rPr lang="en-US" altLang="en-US" sz="2400" dirty="0"/>
              <a:t>Treatment duration can be variable. Serial ESR/CRP can be helpful, but key is improvement of signs/symptoms (don’t necessarily need to treat until all are gone but they should be getting there)</a:t>
            </a:r>
          </a:p>
          <a:p>
            <a:pPr lvl="1" eaLnBrk="1" hangingPunct="1">
              <a:buFont typeface="Wingdings" panose="05000000000000000000" pitchFamily="2" charset="2"/>
              <a:buNone/>
            </a:pPr>
            <a:endParaRPr lang="en-US"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a:extLst>
              <a:ext uri="{FF2B5EF4-FFF2-40B4-BE49-F238E27FC236}">
                <a16:creationId xmlns:a16="http://schemas.microsoft.com/office/drawing/2014/main" id="{FA4134EE-14BC-4362-B055-E6F4F82F1959}"/>
              </a:ext>
            </a:extLst>
          </p:cNvPr>
          <p:cNvSpPr>
            <a:spLocks noGrp="1"/>
          </p:cNvSpPr>
          <p:nvPr>
            <p:ph type="title"/>
          </p:nvPr>
        </p:nvSpPr>
        <p:spPr/>
        <p:txBody>
          <a:bodyPr/>
          <a:lstStyle/>
          <a:p>
            <a:pPr eaLnBrk="1" hangingPunct="1"/>
            <a:r>
              <a:rPr lang="en-US" altLang="en-US" sz="3600"/>
              <a:t>Moderate Diabetic Foot Infection</a:t>
            </a:r>
          </a:p>
        </p:txBody>
      </p:sp>
      <p:sp>
        <p:nvSpPr>
          <p:cNvPr id="11267" name="Content Placeholder 7">
            <a:extLst>
              <a:ext uri="{FF2B5EF4-FFF2-40B4-BE49-F238E27FC236}">
                <a16:creationId xmlns:a16="http://schemas.microsoft.com/office/drawing/2014/main" id="{0ADDF5C6-13D4-46EC-A545-B738E8387D48}"/>
              </a:ext>
            </a:extLst>
          </p:cNvPr>
          <p:cNvSpPr>
            <a:spLocks noGrp="1"/>
          </p:cNvSpPr>
          <p:nvPr>
            <p:ph idx="1"/>
          </p:nvPr>
        </p:nvSpPr>
        <p:spPr>
          <a:xfrm>
            <a:off x="953037" y="1906073"/>
            <a:ext cx="7083380" cy="4220091"/>
          </a:xfrm>
        </p:spPr>
        <p:txBody>
          <a:bodyPr>
            <a:normAutofit/>
          </a:bodyPr>
          <a:lstStyle/>
          <a:p>
            <a:pPr eaLnBrk="1" hangingPunct="1"/>
            <a:r>
              <a:rPr lang="en-US" altLang="en-US" sz="2400" dirty="0"/>
              <a:t>Local infection with erythema &gt;2 cm around the ulcer OR involving structures deeper than skin and subcutaneous tissues (</a:t>
            </a:r>
            <a:r>
              <a:rPr lang="en-US" altLang="en-US" sz="2400" dirty="0" err="1"/>
              <a:t>e.g</a:t>
            </a:r>
            <a:r>
              <a:rPr lang="en-US" altLang="en-US" sz="2400" dirty="0"/>
              <a:t>, abscess, osteomyelitis, septic arthritis, fasciitis), BUT</a:t>
            </a:r>
          </a:p>
          <a:p>
            <a:pPr eaLnBrk="1" hangingPunct="1"/>
            <a:r>
              <a:rPr lang="en-US" altLang="en-US" sz="2400" dirty="0"/>
              <a:t>NO systemic toxicity, as defined by greater than 1 of the following:</a:t>
            </a:r>
          </a:p>
          <a:p>
            <a:pPr lvl="1" eaLnBrk="1" hangingPunct="1"/>
            <a:r>
              <a:rPr lang="en-US" altLang="en-US" sz="2000" dirty="0"/>
              <a:t>Temperature &gt; 38°C or &lt; 36°C</a:t>
            </a:r>
          </a:p>
          <a:p>
            <a:pPr lvl="1" eaLnBrk="1" hangingPunct="1"/>
            <a:r>
              <a:rPr lang="en-US" altLang="en-US" sz="2000" dirty="0"/>
              <a:t>Heart rate &gt; 90</a:t>
            </a:r>
          </a:p>
          <a:p>
            <a:pPr lvl="1" eaLnBrk="1" hangingPunct="1"/>
            <a:r>
              <a:rPr lang="en-US" altLang="en-US" sz="2000" dirty="0"/>
              <a:t>Respiratory rate &gt; 20 or PaCO2 &lt; 32</a:t>
            </a:r>
          </a:p>
          <a:p>
            <a:pPr lvl="1" eaLnBrk="1" hangingPunct="1"/>
            <a:r>
              <a:rPr lang="en-US" altLang="en-US" sz="2000" dirty="0"/>
              <a:t>WBC &gt; 12,000 or &lt; 4,000, or ≥ 10% bands</a:t>
            </a:r>
          </a:p>
          <a:p>
            <a:pPr lvl="1" eaLnBrk="1" hangingPunct="1">
              <a:buFont typeface="Wingdings" panose="05000000000000000000" pitchFamily="2" charset="2"/>
              <a:buNone/>
            </a:pPr>
            <a:endParaRPr lang="en-US" altLang="en-US" sz="2000" dirty="0"/>
          </a:p>
        </p:txBody>
      </p:sp>
      <p:pic>
        <p:nvPicPr>
          <p:cNvPr id="11268" name="Picture 2">
            <a:extLst>
              <a:ext uri="{FF2B5EF4-FFF2-40B4-BE49-F238E27FC236}">
                <a16:creationId xmlns:a16="http://schemas.microsoft.com/office/drawing/2014/main" id="{E80C4DD7-CE69-49A2-803F-E2FE478CD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720" y="1600201"/>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4">
            <a:extLst>
              <a:ext uri="{FF2B5EF4-FFF2-40B4-BE49-F238E27FC236}">
                <a16:creationId xmlns:a16="http://schemas.microsoft.com/office/drawing/2014/main" id="{90B447FB-E7C7-4D5E-BF90-BE51F60B070B}"/>
              </a:ext>
            </a:extLst>
          </p:cNvPr>
          <p:cNvSpPr txBox="1">
            <a:spLocks noChangeArrowheads="1"/>
          </p:cNvSpPr>
          <p:nvPr/>
        </p:nvSpPr>
        <p:spPr bwMode="auto">
          <a:xfrm>
            <a:off x="1676400" y="6507164"/>
            <a:ext cx="807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a:spcBef>
                <a:spcPct val="0"/>
              </a:spcBef>
              <a:buFontTx/>
              <a:buNone/>
            </a:pPr>
            <a:r>
              <a:rPr lang="en-US" altLang="en-US" sz="1600">
                <a:latin typeface="Arial" panose="020B0604020202020204" pitchFamily="34" charset="0"/>
              </a:rPr>
              <a:t>Lipsky BA, et al. IDSA GL CID 2012;54(12):132-73; antimicrobe.org</a:t>
            </a:r>
          </a:p>
        </p:txBody>
      </p:sp>
      <p:pic>
        <p:nvPicPr>
          <p:cNvPr id="11270" name="Picture 4">
            <a:extLst>
              <a:ext uri="{FF2B5EF4-FFF2-40B4-BE49-F238E27FC236}">
                <a16:creationId xmlns:a16="http://schemas.microsoft.com/office/drawing/2014/main" id="{BA80FCF1-DA9E-42C5-BE43-5FAF6B6CF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4920" y="3841751"/>
            <a:ext cx="22098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a:extLst>
              <a:ext uri="{FF2B5EF4-FFF2-40B4-BE49-F238E27FC236}">
                <a16:creationId xmlns:a16="http://schemas.microsoft.com/office/drawing/2014/main" id="{9D395B1B-0905-4448-937F-F4541D161ADD}"/>
              </a:ext>
            </a:extLst>
          </p:cNvPr>
          <p:cNvSpPr>
            <a:spLocks noGrp="1"/>
          </p:cNvSpPr>
          <p:nvPr>
            <p:ph type="title"/>
          </p:nvPr>
        </p:nvSpPr>
        <p:spPr>
          <a:xfrm>
            <a:off x="1981200" y="274638"/>
            <a:ext cx="5715000" cy="1143000"/>
          </a:xfrm>
        </p:spPr>
        <p:txBody>
          <a:bodyPr/>
          <a:lstStyle/>
          <a:p>
            <a:pPr eaLnBrk="1" hangingPunct="1"/>
            <a:r>
              <a:rPr lang="en-US" altLang="en-US" sz="3600"/>
              <a:t>Severe Diabetic Foot Infection</a:t>
            </a:r>
          </a:p>
        </p:txBody>
      </p:sp>
      <p:sp>
        <p:nvSpPr>
          <p:cNvPr id="14339" name="Content Placeholder 7">
            <a:extLst>
              <a:ext uri="{FF2B5EF4-FFF2-40B4-BE49-F238E27FC236}">
                <a16:creationId xmlns:a16="http://schemas.microsoft.com/office/drawing/2014/main" id="{2E15F999-A6DD-4AEC-87B2-7E23F29040A7}"/>
              </a:ext>
            </a:extLst>
          </p:cNvPr>
          <p:cNvSpPr>
            <a:spLocks noGrp="1"/>
          </p:cNvSpPr>
          <p:nvPr>
            <p:ph idx="1"/>
          </p:nvPr>
        </p:nvSpPr>
        <p:spPr>
          <a:xfrm>
            <a:off x="360607" y="2179638"/>
            <a:ext cx="8242479" cy="3946526"/>
          </a:xfrm>
        </p:spPr>
        <p:txBody>
          <a:bodyPr/>
          <a:lstStyle/>
          <a:p>
            <a:pPr eaLnBrk="1" hangingPunct="1"/>
            <a:r>
              <a:rPr lang="en-US" altLang="en-US" sz="2400" dirty="0"/>
              <a:t>Local infection with erythema &gt;2 cm around the ulcer OR involving structures deeper than skin and subcutaneous tissues (</a:t>
            </a:r>
            <a:r>
              <a:rPr lang="en-US" altLang="en-US" sz="2400" dirty="0" err="1"/>
              <a:t>e.g</a:t>
            </a:r>
            <a:r>
              <a:rPr lang="en-US" altLang="en-US" sz="2400" dirty="0"/>
              <a:t>, abscess, osteomyelitis, septic arthritis, fasciitis), AND</a:t>
            </a:r>
          </a:p>
          <a:p>
            <a:pPr eaLnBrk="1" hangingPunct="1"/>
            <a:r>
              <a:rPr lang="en-US" altLang="en-US" sz="2400" dirty="0"/>
              <a:t>Systemic toxicity, as defined by greater than 1 of the following:</a:t>
            </a:r>
          </a:p>
          <a:p>
            <a:pPr lvl="1" eaLnBrk="1" hangingPunct="1"/>
            <a:r>
              <a:rPr lang="en-US" altLang="en-US" sz="2000" dirty="0"/>
              <a:t>Temperature &gt; 38°C or &lt; 36°C</a:t>
            </a:r>
          </a:p>
          <a:p>
            <a:pPr lvl="1" eaLnBrk="1" hangingPunct="1"/>
            <a:r>
              <a:rPr lang="en-US" altLang="en-US" sz="2000" dirty="0"/>
              <a:t>Heart rate &gt; 90</a:t>
            </a:r>
          </a:p>
          <a:p>
            <a:pPr lvl="1" eaLnBrk="1" hangingPunct="1"/>
            <a:r>
              <a:rPr lang="en-US" altLang="en-US" sz="2000" dirty="0"/>
              <a:t>Respiratory rate &gt; 20 or PaCO2 &lt; 32</a:t>
            </a:r>
          </a:p>
          <a:p>
            <a:pPr lvl="1" eaLnBrk="1" hangingPunct="1"/>
            <a:r>
              <a:rPr lang="en-US" altLang="en-US" sz="2000" dirty="0"/>
              <a:t>WBC &gt; 12,000 or &lt; 4,000, or ≥ 10% bands</a:t>
            </a:r>
          </a:p>
          <a:p>
            <a:pPr lvl="1" eaLnBrk="1" hangingPunct="1">
              <a:buFont typeface="Wingdings" panose="05000000000000000000" pitchFamily="2" charset="2"/>
              <a:buNone/>
            </a:pPr>
            <a:endParaRPr lang="en-US" altLang="en-US" sz="2000" dirty="0"/>
          </a:p>
        </p:txBody>
      </p:sp>
      <p:sp>
        <p:nvSpPr>
          <p:cNvPr id="14340" name="TextBox 4">
            <a:extLst>
              <a:ext uri="{FF2B5EF4-FFF2-40B4-BE49-F238E27FC236}">
                <a16:creationId xmlns:a16="http://schemas.microsoft.com/office/drawing/2014/main" id="{335CDE8E-63AA-44BD-B476-AEC369F31833}"/>
              </a:ext>
            </a:extLst>
          </p:cNvPr>
          <p:cNvSpPr txBox="1">
            <a:spLocks noChangeArrowheads="1"/>
          </p:cNvSpPr>
          <p:nvPr/>
        </p:nvSpPr>
        <p:spPr bwMode="auto">
          <a:xfrm>
            <a:off x="1676400" y="6507164"/>
            <a:ext cx="807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w Cen MT" panose="020B0602020104020603" pitchFamily="34" charset="0"/>
              </a:defRPr>
            </a:lvl1pPr>
            <a:lvl2pPr marL="742950" indent="-285750">
              <a:spcBef>
                <a:spcPct val="20000"/>
              </a:spcBef>
              <a:buFont typeface="Arial" panose="020B0604020202020204" pitchFamily="34" charset="0"/>
              <a:buChar char="–"/>
              <a:defRPr sz="2800">
                <a:solidFill>
                  <a:schemeClr val="tx1"/>
                </a:solidFill>
                <a:latin typeface="Tw Cen MT" panose="020B0602020104020603" pitchFamily="34" charset="0"/>
              </a:defRPr>
            </a:lvl2pPr>
            <a:lvl3pPr marL="1143000" indent="-228600">
              <a:spcBef>
                <a:spcPct val="20000"/>
              </a:spcBef>
              <a:buFont typeface="Arial" panose="020B0604020202020204" pitchFamily="34" charset="0"/>
              <a:buChar char="•"/>
              <a:defRPr sz="2400">
                <a:solidFill>
                  <a:schemeClr val="tx1"/>
                </a:solidFill>
                <a:latin typeface="Tw Cen MT" panose="020B0602020104020603" pitchFamily="34" charset="0"/>
              </a:defRPr>
            </a:lvl3pPr>
            <a:lvl4pPr marL="1600200" indent="-228600">
              <a:spcBef>
                <a:spcPct val="20000"/>
              </a:spcBef>
              <a:buFont typeface="Arial" panose="020B0604020202020204" pitchFamily="34" charset="0"/>
              <a:buChar char="–"/>
              <a:defRPr sz="2000">
                <a:solidFill>
                  <a:schemeClr val="tx1"/>
                </a:solidFill>
                <a:latin typeface="Tw Cen MT" panose="020B0602020104020603" pitchFamily="34" charset="0"/>
              </a:defRPr>
            </a:lvl4pPr>
            <a:lvl5pPr marL="2057400" indent="-228600">
              <a:spcBef>
                <a:spcPct val="20000"/>
              </a:spcBef>
              <a:buFont typeface="Arial" panose="020B0604020202020204" pitchFamily="34" charset="0"/>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w Cen MT" panose="020B0602020104020603" pitchFamily="34" charset="0"/>
              </a:defRPr>
            </a:lvl9pPr>
          </a:lstStyle>
          <a:p>
            <a:pPr>
              <a:spcBef>
                <a:spcPct val="0"/>
              </a:spcBef>
              <a:buFontTx/>
              <a:buNone/>
            </a:pPr>
            <a:r>
              <a:rPr lang="en-US" altLang="en-US" sz="1600">
                <a:latin typeface="Arial" panose="020B0604020202020204" pitchFamily="34" charset="0"/>
              </a:rPr>
              <a:t>Lipsky BA, et al. IDSA GL CID 2012;54(12):132-73; antimicrobe.org</a:t>
            </a:r>
          </a:p>
        </p:txBody>
      </p:sp>
      <p:pic>
        <p:nvPicPr>
          <p:cNvPr id="14341" name="Picture 2">
            <a:extLst>
              <a:ext uri="{FF2B5EF4-FFF2-40B4-BE49-F238E27FC236}">
                <a16:creationId xmlns:a16="http://schemas.microsoft.com/office/drawing/2014/main" id="{A9161F7A-86DE-4337-BAF6-F5244DC30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800" y="274638"/>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a:extLst>
              <a:ext uri="{FF2B5EF4-FFF2-40B4-BE49-F238E27FC236}">
                <a16:creationId xmlns:a16="http://schemas.microsoft.com/office/drawing/2014/main" id="{186CDEB1-9EE8-4CFB-9019-70213D17B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600" y="4391026"/>
            <a:ext cx="17272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a:extLst>
              <a:ext uri="{FF2B5EF4-FFF2-40B4-BE49-F238E27FC236}">
                <a16:creationId xmlns:a16="http://schemas.microsoft.com/office/drawing/2014/main" id="{611C75C8-9629-4C15-8454-CDA52FAAF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0163" y="2390775"/>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6">
            <a:extLst>
              <a:ext uri="{FF2B5EF4-FFF2-40B4-BE49-F238E27FC236}">
                <a16:creationId xmlns:a16="http://schemas.microsoft.com/office/drawing/2014/main" id="{467A8C98-C7FF-4443-A8B4-4D7CF9C4B31F}"/>
              </a:ext>
            </a:extLst>
          </p:cNvPr>
          <p:cNvSpPr>
            <a:spLocks noGrp="1"/>
          </p:cNvSpPr>
          <p:nvPr>
            <p:ph type="title"/>
          </p:nvPr>
        </p:nvSpPr>
        <p:spPr>
          <a:xfrm>
            <a:off x="772733" y="565597"/>
            <a:ext cx="9450946" cy="1143000"/>
          </a:xfrm>
        </p:spPr>
        <p:txBody>
          <a:bodyPr>
            <a:normAutofit fontScale="90000"/>
          </a:bodyPr>
          <a:lstStyle/>
          <a:p>
            <a:r>
              <a:rPr lang="en-US" altLang="en-US" dirty="0"/>
              <a:t>Empiric Inpatient Rx of DFI: </a:t>
            </a:r>
            <a:br>
              <a:rPr lang="en-US" altLang="en-US" dirty="0"/>
            </a:br>
            <a:r>
              <a:rPr lang="en-US" altLang="en-US" dirty="0"/>
              <a:t>GLA Approach</a:t>
            </a:r>
          </a:p>
        </p:txBody>
      </p:sp>
      <p:sp>
        <p:nvSpPr>
          <p:cNvPr id="15363" name="Content Placeholder 7">
            <a:extLst>
              <a:ext uri="{FF2B5EF4-FFF2-40B4-BE49-F238E27FC236}">
                <a16:creationId xmlns:a16="http://schemas.microsoft.com/office/drawing/2014/main" id="{8BAE5645-4BE5-4382-A54F-AA1708C04662}"/>
              </a:ext>
            </a:extLst>
          </p:cNvPr>
          <p:cNvSpPr>
            <a:spLocks noGrp="1"/>
          </p:cNvSpPr>
          <p:nvPr>
            <p:ph idx="1"/>
          </p:nvPr>
        </p:nvSpPr>
        <p:spPr>
          <a:xfrm>
            <a:off x="605307" y="2060620"/>
            <a:ext cx="11037194" cy="3836944"/>
          </a:xfrm>
        </p:spPr>
        <p:txBody>
          <a:bodyPr>
            <a:normAutofit/>
          </a:bodyPr>
          <a:lstStyle/>
          <a:p>
            <a:r>
              <a:rPr lang="en-US" altLang="en-US" sz="3200" dirty="0"/>
              <a:t>Non-ICU, emergent surgical intervention not required</a:t>
            </a:r>
          </a:p>
          <a:p>
            <a:pPr lvl="1"/>
            <a:r>
              <a:rPr lang="en-US" altLang="en-US" sz="2800" dirty="0"/>
              <a:t>Ampicillin-sulbactam PLUS vancomycin OR </a:t>
            </a:r>
          </a:p>
          <a:p>
            <a:pPr lvl="1"/>
            <a:r>
              <a:rPr lang="en-US" altLang="en-US" sz="2800" dirty="0"/>
              <a:t>Ceftriaxone (+/- metronidazole) PLUS vancomycin</a:t>
            </a:r>
          </a:p>
          <a:p>
            <a:r>
              <a:rPr lang="en-US" altLang="en-US" sz="3200" dirty="0"/>
              <a:t>Severe disease (systemically ill, emergent surgery)</a:t>
            </a:r>
          </a:p>
          <a:p>
            <a:pPr lvl="1"/>
            <a:r>
              <a:rPr lang="en-US" altLang="en-US" sz="2800" dirty="0"/>
              <a:t>Ertapenem PLUS vancomycin</a:t>
            </a:r>
          </a:p>
          <a:p>
            <a:r>
              <a:rPr lang="en-US" altLang="en-US" sz="3200" dirty="0"/>
              <a:t>Life- or limb-threatening disease</a:t>
            </a:r>
          </a:p>
          <a:p>
            <a:pPr lvl="1"/>
            <a:r>
              <a:rPr lang="en-US" altLang="en-US" sz="2800" dirty="0"/>
              <a:t>Piperacillin-tazobactam or meropenem PLUS vancomycin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14F4569-DBFB-43EF-8EAA-023FA618724F}"/>
              </a:ext>
            </a:extLst>
          </p:cNvPr>
          <p:cNvSpPr>
            <a:spLocks noGrp="1"/>
          </p:cNvSpPr>
          <p:nvPr>
            <p:ph type="title"/>
          </p:nvPr>
        </p:nvSpPr>
        <p:spPr>
          <a:xfrm>
            <a:off x="1298619" y="919397"/>
            <a:ext cx="8229600" cy="655638"/>
          </a:xfrm>
        </p:spPr>
        <p:txBody>
          <a:bodyPr>
            <a:normAutofit fontScale="90000"/>
          </a:bodyPr>
          <a:lstStyle/>
          <a:p>
            <a:r>
              <a:rPr lang="en-US" altLang="en-US" dirty="0"/>
              <a:t>The Culture of Culturing in DFI</a:t>
            </a:r>
          </a:p>
        </p:txBody>
      </p:sp>
      <p:sp>
        <p:nvSpPr>
          <p:cNvPr id="21507" name="Content Placeholder 2">
            <a:extLst>
              <a:ext uri="{FF2B5EF4-FFF2-40B4-BE49-F238E27FC236}">
                <a16:creationId xmlns:a16="http://schemas.microsoft.com/office/drawing/2014/main" id="{880254C6-6CD5-4873-98F7-35F99BCD19E0}"/>
              </a:ext>
            </a:extLst>
          </p:cNvPr>
          <p:cNvSpPr>
            <a:spLocks noGrp="1"/>
          </p:cNvSpPr>
          <p:nvPr>
            <p:ph idx="1"/>
          </p:nvPr>
        </p:nvSpPr>
        <p:spPr>
          <a:xfrm>
            <a:off x="446469" y="2253132"/>
            <a:ext cx="7950556" cy="4264763"/>
          </a:xfrm>
        </p:spPr>
        <p:txBody>
          <a:bodyPr>
            <a:normAutofit/>
          </a:bodyPr>
          <a:lstStyle/>
          <a:p>
            <a:r>
              <a:rPr lang="en-US" altLang="en-US" sz="2400" dirty="0"/>
              <a:t>Very institution-dependent!</a:t>
            </a:r>
          </a:p>
          <a:p>
            <a:r>
              <a:rPr lang="en-US" altLang="en-US" sz="2400" dirty="0"/>
              <a:t>Don’t culture (or interpret a culture from) a wound that doesn’t appear infected!</a:t>
            </a:r>
          </a:p>
          <a:p>
            <a:r>
              <a:rPr lang="en-US" altLang="en-US" sz="2400" dirty="0"/>
              <a:t>Superficial swabs don’t correlate well with bone cultures</a:t>
            </a:r>
          </a:p>
          <a:p>
            <a:r>
              <a:rPr lang="en-US" altLang="en-US" sz="2400" dirty="0"/>
              <a:t>Hell hath no fury like an orthopedic surgeon asked to do a bone biopsy</a:t>
            </a:r>
          </a:p>
          <a:p>
            <a:r>
              <a:rPr lang="en-US" altLang="en-US" sz="2400" dirty="0"/>
              <a:t>Podiatry typically amenable to sending “deep cultures” with initial debridement; this tends to work well at GLA</a:t>
            </a:r>
          </a:p>
          <a:p>
            <a:endParaRPr lang="en-US" altLang="en-US" dirty="0"/>
          </a:p>
        </p:txBody>
      </p:sp>
      <p:pic>
        <p:nvPicPr>
          <p:cNvPr id="21508" name="Picture 2" descr="Why does your doctor hate crowdsourcing? |">
            <a:extLst>
              <a:ext uri="{FF2B5EF4-FFF2-40B4-BE49-F238E27FC236}">
                <a16:creationId xmlns:a16="http://schemas.microsoft.com/office/drawing/2014/main" id="{DD407738-C700-43E4-BAB5-623981887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241300"/>
            <a:ext cx="342900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Obtaining a wound culture specimen : Nursing2020">
            <a:extLst>
              <a:ext uri="{FF2B5EF4-FFF2-40B4-BE49-F238E27FC236}">
                <a16:creationId xmlns:a16="http://schemas.microsoft.com/office/drawing/2014/main" id="{E6770A5F-5709-4CAC-B10A-61D3E9E87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6300" y="2865439"/>
            <a:ext cx="3249232" cy="324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94BA57C-2797-4AE3-B479-0142E0D1E589}"/>
              </a:ext>
            </a:extLst>
          </p:cNvPr>
          <p:cNvSpPr>
            <a:spLocks noGrp="1"/>
          </p:cNvSpPr>
          <p:nvPr>
            <p:ph type="title"/>
          </p:nvPr>
        </p:nvSpPr>
        <p:spPr/>
        <p:txBody>
          <a:bodyPr/>
          <a:lstStyle/>
          <a:p>
            <a:r>
              <a:rPr lang="en-US" altLang="en-US" dirty="0"/>
              <a:t>So Just What Is A “Deep Culture?”</a:t>
            </a:r>
          </a:p>
        </p:txBody>
      </p:sp>
      <p:sp>
        <p:nvSpPr>
          <p:cNvPr id="3" name="Content Placeholder 2">
            <a:extLst>
              <a:ext uri="{FF2B5EF4-FFF2-40B4-BE49-F238E27FC236}">
                <a16:creationId xmlns:a16="http://schemas.microsoft.com/office/drawing/2014/main" id="{E07DA5F3-2827-438F-B2BB-FEE3BE019BEA}"/>
              </a:ext>
            </a:extLst>
          </p:cNvPr>
          <p:cNvSpPr>
            <a:spLocks noGrp="1"/>
          </p:cNvSpPr>
          <p:nvPr>
            <p:ph idx="1"/>
          </p:nvPr>
        </p:nvSpPr>
        <p:spPr>
          <a:xfrm>
            <a:off x="476517" y="1931831"/>
            <a:ext cx="8654603" cy="4194333"/>
          </a:xfrm>
        </p:spPr>
        <p:txBody>
          <a:bodyPr>
            <a:normAutofit/>
          </a:bodyPr>
          <a:lstStyle/>
          <a:p>
            <a:pPr>
              <a:defRPr/>
            </a:pPr>
            <a:r>
              <a:rPr lang="en-US" sz="2400" dirty="0"/>
              <a:t>Obtained by biopsy or curettage* (preferably not swab)</a:t>
            </a:r>
          </a:p>
          <a:p>
            <a:pPr>
              <a:defRPr/>
            </a:pPr>
            <a:r>
              <a:rPr lang="en-US" sz="2400" dirty="0"/>
              <a:t>Performed after the wound has been cleansed and debrided</a:t>
            </a:r>
          </a:p>
          <a:p>
            <a:pPr>
              <a:defRPr/>
            </a:pPr>
            <a:r>
              <a:rPr lang="en-US" sz="2400" dirty="0"/>
              <a:t>Can also aspirate purulent secretions using sterile needle or syringe</a:t>
            </a:r>
          </a:p>
          <a:p>
            <a:pPr>
              <a:defRPr/>
            </a:pPr>
            <a:r>
              <a:rPr lang="en-US" sz="2400" dirty="0"/>
              <a:t>Send promptly; don’t let it sit out</a:t>
            </a:r>
          </a:p>
          <a:p>
            <a:pPr>
              <a:defRPr/>
            </a:pPr>
            <a:r>
              <a:rPr lang="en-US" sz="2400" dirty="0"/>
              <a:t>Anaerobic and aerobic transport media (or just anaerobic if you can only pick one)</a:t>
            </a:r>
          </a:p>
          <a:p>
            <a:pPr marL="0" indent="0">
              <a:buNone/>
              <a:defRPr/>
            </a:pPr>
            <a:endParaRPr lang="en-US" dirty="0"/>
          </a:p>
          <a:p>
            <a:pPr marL="0" indent="0">
              <a:buNone/>
              <a:defRPr/>
            </a:pPr>
            <a:r>
              <a:rPr lang="en-US" sz="2400" dirty="0"/>
              <a:t>*: the scraping of tissue from the ulcer base using a dermal curette or sterile scalpel blade</a:t>
            </a:r>
          </a:p>
        </p:txBody>
      </p:sp>
      <p:pic>
        <p:nvPicPr>
          <p:cNvPr id="22532" name="Picture 4">
            <a:extLst>
              <a:ext uri="{FF2B5EF4-FFF2-40B4-BE49-F238E27FC236}">
                <a16:creationId xmlns:a16="http://schemas.microsoft.com/office/drawing/2014/main" id="{D9D0E5ED-2F5F-420E-95D7-0527A3A9F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027" y="1600201"/>
            <a:ext cx="23844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97D4BC8-5CBD-4E3D-8651-C8C594CFB946}"/>
              </a:ext>
            </a:extLst>
          </p:cNvPr>
          <p:cNvSpPr>
            <a:spLocks noGrp="1"/>
          </p:cNvSpPr>
          <p:nvPr>
            <p:ph type="title"/>
          </p:nvPr>
        </p:nvSpPr>
        <p:spPr/>
        <p:txBody>
          <a:bodyPr/>
          <a:lstStyle/>
          <a:p>
            <a:r>
              <a:rPr lang="en-US" altLang="en-US"/>
              <a:t>Interpreting “Deep Cultures”</a:t>
            </a:r>
          </a:p>
        </p:txBody>
      </p:sp>
      <p:sp>
        <p:nvSpPr>
          <p:cNvPr id="23555" name="Content Placeholder 2">
            <a:extLst>
              <a:ext uri="{FF2B5EF4-FFF2-40B4-BE49-F238E27FC236}">
                <a16:creationId xmlns:a16="http://schemas.microsoft.com/office/drawing/2014/main" id="{E1C79BE7-FBA6-42C5-832E-AA5D4E540C7F}"/>
              </a:ext>
            </a:extLst>
          </p:cNvPr>
          <p:cNvSpPr>
            <a:spLocks noGrp="1"/>
          </p:cNvSpPr>
          <p:nvPr>
            <p:ph idx="1"/>
          </p:nvPr>
        </p:nvSpPr>
        <p:spPr>
          <a:xfrm>
            <a:off x="309093" y="2209801"/>
            <a:ext cx="7997780" cy="3938588"/>
          </a:xfrm>
        </p:spPr>
        <p:txBody>
          <a:bodyPr>
            <a:normAutofit/>
          </a:bodyPr>
          <a:lstStyle/>
          <a:p>
            <a:r>
              <a:rPr lang="en-US" altLang="en-US" sz="3200" dirty="0"/>
              <a:t>Gram-positive cocci (esp. </a:t>
            </a:r>
            <a:r>
              <a:rPr lang="en-US" altLang="en-US" sz="3200" i="1" dirty="0"/>
              <a:t>S. aureus, </a:t>
            </a:r>
            <a:r>
              <a:rPr lang="en-US" altLang="en-US" sz="3200" dirty="0" err="1"/>
              <a:t>gp</a:t>
            </a:r>
            <a:r>
              <a:rPr lang="en-US" altLang="en-US" sz="3200" dirty="0"/>
              <a:t> B strep) are probably pathogenic</a:t>
            </a:r>
          </a:p>
          <a:p>
            <a:r>
              <a:rPr lang="en-US" altLang="en-US" sz="3200" dirty="0"/>
              <a:t>Gram-negative bacilli are often NOT pathogenic (though if they persist in an infection not responding to Gram-positive-directed therapy, they may be)</a:t>
            </a:r>
          </a:p>
        </p:txBody>
      </p:sp>
      <p:pic>
        <p:nvPicPr>
          <p:cNvPr id="23556" name="Picture 2" descr="anchorman news update - Imgflip">
            <a:extLst>
              <a:ext uri="{FF2B5EF4-FFF2-40B4-BE49-F238E27FC236}">
                <a16:creationId xmlns:a16="http://schemas.microsoft.com/office/drawing/2014/main" id="{583B655F-B408-40EE-854B-59187CE9D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095" y="2475866"/>
            <a:ext cx="345281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3522-3EDE-42E3-8EE0-AF941635238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6592010-472E-4FE4-BB64-4DEEBFE1132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5290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a:extLst>
              <a:ext uri="{FF2B5EF4-FFF2-40B4-BE49-F238E27FC236}">
                <a16:creationId xmlns:a16="http://schemas.microsoft.com/office/drawing/2014/main" id="{B3C0C89F-4F3C-4A9E-B7E6-60E90B4350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604"/>
          <a:stretch/>
        </p:blipFill>
        <p:spPr bwMode="auto">
          <a:xfrm>
            <a:off x="2505914" y="2205214"/>
            <a:ext cx="7180172" cy="387593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a:extLst>
              <a:ext uri="{FF2B5EF4-FFF2-40B4-BE49-F238E27FC236}">
                <a16:creationId xmlns:a16="http://schemas.microsoft.com/office/drawing/2014/main" id="{36241C04-DB17-474D-BF01-76FE5783F232}"/>
              </a:ext>
            </a:extLst>
          </p:cNvPr>
          <p:cNvSpPr txBox="1">
            <a:spLocks/>
          </p:cNvSpPr>
          <p:nvPr/>
        </p:nvSpPr>
        <p:spPr>
          <a:xfrm>
            <a:off x="1444122" y="6391657"/>
            <a:ext cx="5524237" cy="35948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t>Lester JC, British Journal of Dermatology; May 2020</a:t>
            </a:r>
            <a:endParaRPr lang="en-US" dirty="0"/>
          </a:p>
        </p:txBody>
      </p:sp>
      <p:sp>
        <p:nvSpPr>
          <p:cNvPr id="11" name="Title 1">
            <a:extLst>
              <a:ext uri="{FF2B5EF4-FFF2-40B4-BE49-F238E27FC236}">
                <a16:creationId xmlns:a16="http://schemas.microsoft.com/office/drawing/2014/main" id="{86585554-F277-4947-8247-3E808AE368BE}"/>
              </a:ext>
            </a:extLst>
          </p:cNvPr>
          <p:cNvSpPr>
            <a:spLocks noGrp="1"/>
          </p:cNvSpPr>
          <p:nvPr>
            <p:ph type="title"/>
          </p:nvPr>
        </p:nvSpPr>
        <p:spPr>
          <a:xfrm>
            <a:off x="1096963" y="287338"/>
            <a:ext cx="10058400" cy="1449387"/>
          </a:xfrm>
        </p:spPr>
        <p:txBody>
          <a:bodyPr/>
          <a:lstStyle/>
          <a:p>
            <a:r>
              <a:rPr lang="en-US" dirty="0"/>
              <a:t>Published Literature of Covid Dermatologic Findings</a:t>
            </a:r>
          </a:p>
        </p:txBody>
      </p:sp>
    </p:spTree>
    <p:extLst>
      <p:ext uri="{BB962C8B-B14F-4D97-AF65-F5344CB8AC3E}">
        <p14:creationId xmlns:p14="http://schemas.microsoft.com/office/powerpoint/2010/main" val="307453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ED8FB-E92F-4FC4-A34E-B29661AE9E2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5B76B0C-D84F-4F33-AF34-A9DB5B42CF8A}"/>
              </a:ext>
            </a:extLst>
          </p:cNvPr>
          <p:cNvSpPr>
            <a:spLocks noGrp="1"/>
          </p:cNvSpPr>
          <p:nvPr>
            <p:ph idx="1"/>
          </p:nvPr>
        </p:nvSpPr>
        <p:spPr/>
        <p:txBody>
          <a:bodyPr/>
          <a:lstStyle/>
          <a:p>
            <a:r>
              <a:rPr lang="en-US" dirty="0"/>
              <a:t>Review common skin and soft tissue infection syndromes</a:t>
            </a:r>
          </a:p>
          <a:p>
            <a:r>
              <a:rPr lang="en-US" dirty="0"/>
              <a:t>Describe the treatment options with a focus on outpatient management</a:t>
            </a:r>
          </a:p>
          <a:p>
            <a:r>
              <a:rPr lang="en-US" dirty="0"/>
              <a:t>Explore evidence for SSTI prevention and areas of controversy</a:t>
            </a:r>
          </a:p>
          <a:p>
            <a:r>
              <a:rPr lang="en-US" dirty="0"/>
              <a:t>Diabetic foot infection</a:t>
            </a:r>
          </a:p>
        </p:txBody>
      </p:sp>
      <p:pic>
        <p:nvPicPr>
          <p:cNvPr id="4" name="Picture 3" descr="Image">
            <a:extLst>
              <a:ext uri="{FF2B5EF4-FFF2-40B4-BE49-F238E27FC236}">
                <a16:creationId xmlns:a16="http://schemas.microsoft.com/office/drawing/2014/main" id="{FAE255BD-6F53-4EDE-9231-5B54EAC0B858}"/>
              </a:ext>
            </a:extLst>
          </p:cNvPr>
          <p:cNvPicPr/>
          <p:nvPr/>
        </p:nvPicPr>
        <p:blipFill rotWithShape="1">
          <a:blip r:embed="rId2">
            <a:extLst>
              <a:ext uri="{28A0092B-C50C-407E-A947-70E740481C1C}">
                <a14:useLocalDpi xmlns:a14="http://schemas.microsoft.com/office/drawing/2010/main" val="0"/>
              </a:ext>
            </a:extLst>
          </a:blip>
          <a:srcRect l="56792" t="13196"/>
          <a:stretch/>
        </p:blipFill>
        <p:spPr bwMode="auto">
          <a:xfrm>
            <a:off x="8140823" y="4447713"/>
            <a:ext cx="3960090" cy="2246594"/>
          </a:xfrm>
          <a:prstGeom prst="rect">
            <a:avLst/>
          </a:prstGeom>
          <a:noFill/>
          <a:ln>
            <a:noFill/>
          </a:ln>
        </p:spPr>
      </p:pic>
      <p:pic>
        <p:nvPicPr>
          <p:cNvPr id="5" name="Picture 4">
            <a:extLst>
              <a:ext uri="{FF2B5EF4-FFF2-40B4-BE49-F238E27FC236}">
                <a16:creationId xmlns:a16="http://schemas.microsoft.com/office/drawing/2014/main" id="{01F4D45F-E641-4AE7-8CA4-6114BEE97160}"/>
              </a:ext>
            </a:extLst>
          </p:cNvPr>
          <p:cNvPicPr>
            <a:picLocks noChangeAspect="1"/>
          </p:cNvPicPr>
          <p:nvPr/>
        </p:nvPicPr>
        <p:blipFill>
          <a:blip r:embed="rId3"/>
          <a:stretch>
            <a:fillRect/>
          </a:stretch>
        </p:blipFill>
        <p:spPr>
          <a:xfrm>
            <a:off x="830510" y="4370207"/>
            <a:ext cx="2338242" cy="2324100"/>
          </a:xfrm>
          <a:prstGeom prst="rect">
            <a:avLst/>
          </a:prstGeom>
        </p:spPr>
      </p:pic>
      <p:pic>
        <p:nvPicPr>
          <p:cNvPr id="6" name="Picture 5" descr="Image">
            <a:extLst>
              <a:ext uri="{FF2B5EF4-FFF2-40B4-BE49-F238E27FC236}">
                <a16:creationId xmlns:a16="http://schemas.microsoft.com/office/drawing/2014/main" id="{32035A96-5C38-4ECA-A169-B1863C92A98E}"/>
              </a:ext>
            </a:extLst>
          </p:cNvPr>
          <p:cNvPicPr/>
          <p:nvPr/>
        </p:nvPicPr>
        <p:blipFill rotWithShape="1">
          <a:blip r:embed="rId2">
            <a:extLst>
              <a:ext uri="{28A0092B-C50C-407E-A947-70E740481C1C}">
                <a14:useLocalDpi xmlns:a14="http://schemas.microsoft.com/office/drawing/2010/main" val="0"/>
              </a:ext>
            </a:extLst>
          </a:blip>
          <a:srcRect l="28331" t="13196" r="43966"/>
          <a:stretch/>
        </p:blipFill>
        <p:spPr bwMode="auto">
          <a:xfrm>
            <a:off x="3168752" y="4447713"/>
            <a:ext cx="2539013" cy="2246594"/>
          </a:xfrm>
          <a:prstGeom prst="rect">
            <a:avLst/>
          </a:prstGeom>
          <a:noFill/>
          <a:ln>
            <a:noFill/>
          </a:ln>
        </p:spPr>
      </p:pic>
      <p:pic>
        <p:nvPicPr>
          <p:cNvPr id="7" name="Picture 6" descr="Image">
            <a:extLst>
              <a:ext uri="{FF2B5EF4-FFF2-40B4-BE49-F238E27FC236}">
                <a16:creationId xmlns:a16="http://schemas.microsoft.com/office/drawing/2014/main" id="{A27B42C8-1DBD-4098-A39F-09C7F2AE0729}"/>
              </a:ext>
            </a:extLst>
          </p:cNvPr>
          <p:cNvPicPr/>
          <p:nvPr/>
        </p:nvPicPr>
        <p:blipFill rotWithShape="1">
          <a:blip r:embed="rId2">
            <a:extLst>
              <a:ext uri="{28A0092B-C50C-407E-A947-70E740481C1C}">
                <a14:useLocalDpi xmlns:a14="http://schemas.microsoft.com/office/drawing/2010/main" val="0"/>
              </a:ext>
            </a:extLst>
          </a:blip>
          <a:srcRect t="13196" r="72297"/>
          <a:stretch/>
        </p:blipFill>
        <p:spPr bwMode="auto">
          <a:xfrm>
            <a:off x="5601810" y="4447713"/>
            <a:ext cx="2539013" cy="2246594"/>
          </a:xfrm>
          <a:prstGeom prst="rect">
            <a:avLst/>
          </a:prstGeom>
          <a:noFill/>
          <a:ln>
            <a:noFill/>
          </a:ln>
        </p:spPr>
      </p:pic>
    </p:spTree>
    <p:extLst>
      <p:ext uri="{BB962C8B-B14F-4D97-AF65-F5344CB8AC3E}">
        <p14:creationId xmlns:p14="http://schemas.microsoft.com/office/powerpoint/2010/main" val="271826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53FF-95ED-447A-87B3-90588132A77A}"/>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41729A3-BFB9-4C38-BEBC-C215DC4AFD0F}"/>
              </a:ext>
            </a:extLst>
          </p:cNvPr>
          <p:cNvSpPr>
            <a:spLocks noGrp="1"/>
          </p:cNvSpPr>
          <p:nvPr>
            <p:ph idx="1"/>
          </p:nvPr>
        </p:nvSpPr>
        <p:spPr/>
        <p:txBody>
          <a:bodyPr>
            <a:noAutofit/>
          </a:bodyPr>
          <a:lstStyle/>
          <a:p>
            <a:r>
              <a:rPr lang="en-US" sz="2200" dirty="0"/>
              <a:t>A 35-year-old gentleman with a history of eczema who presents to the office with three days of an erythematous rash with crusting over his chin (pictured). He has a 3 year old child who had similar symptoms.</a:t>
            </a:r>
          </a:p>
          <a:p>
            <a:endParaRPr lang="en-US" sz="2200" dirty="0"/>
          </a:p>
          <a:p>
            <a:r>
              <a:rPr lang="en-US" sz="2200" dirty="0"/>
              <a:t>Which of the following is the most likely diagnosis:</a:t>
            </a:r>
          </a:p>
          <a:p>
            <a:r>
              <a:rPr lang="en-US" sz="2200" dirty="0"/>
              <a:t>A.  Impetigo</a:t>
            </a:r>
          </a:p>
          <a:p>
            <a:r>
              <a:rPr lang="en-US" sz="2200" dirty="0"/>
              <a:t>B.  Erysipelas</a:t>
            </a:r>
          </a:p>
          <a:p>
            <a:r>
              <a:rPr lang="en-US" sz="2200" dirty="0"/>
              <a:t>C.  Cellulitis</a:t>
            </a:r>
          </a:p>
          <a:p>
            <a:r>
              <a:rPr lang="en-US" sz="2200" dirty="0"/>
              <a:t>D.  Ecthyma</a:t>
            </a:r>
          </a:p>
          <a:p>
            <a:r>
              <a:rPr lang="en-US" sz="2200" dirty="0"/>
              <a:t>E.  Erythema </a:t>
            </a:r>
            <a:r>
              <a:rPr lang="en-US" sz="2200" dirty="0" err="1"/>
              <a:t>migrans</a:t>
            </a:r>
            <a:endParaRPr lang="en-US" sz="2200" dirty="0"/>
          </a:p>
        </p:txBody>
      </p:sp>
      <p:pic>
        <p:nvPicPr>
          <p:cNvPr id="6" name="Picture 5">
            <a:extLst>
              <a:ext uri="{FF2B5EF4-FFF2-40B4-BE49-F238E27FC236}">
                <a16:creationId xmlns:a16="http://schemas.microsoft.com/office/drawing/2014/main" id="{4F82764B-E05B-4330-B3C4-914DF16F5EA7}"/>
              </a:ext>
            </a:extLst>
          </p:cNvPr>
          <p:cNvPicPr>
            <a:picLocks noChangeAspect="1"/>
          </p:cNvPicPr>
          <p:nvPr/>
        </p:nvPicPr>
        <p:blipFill>
          <a:blip r:embed="rId2"/>
          <a:stretch>
            <a:fillRect/>
          </a:stretch>
        </p:blipFill>
        <p:spPr>
          <a:xfrm>
            <a:off x="7165942" y="2527070"/>
            <a:ext cx="4793042" cy="3761763"/>
          </a:xfrm>
          <a:prstGeom prst="rect">
            <a:avLst/>
          </a:prstGeom>
        </p:spPr>
      </p:pic>
    </p:spTree>
    <p:extLst>
      <p:ext uri="{BB962C8B-B14F-4D97-AF65-F5344CB8AC3E}">
        <p14:creationId xmlns:p14="http://schemas.microsoft.com/office/powerpoint/2010/main" val="4019462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53FF-95ED-447A-87B3-90588132A77A}"/>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441729A3-BFB9-4C38-BEBC-C215DC4AFD0F}"/>
              </a:ext>
            </a:extLst>
          </p:cNvPr>
          <p:cNvSpPr>
            <a:spLocks noGrp="1"/>
          </p:cNvSpPr>
          <p:nvPr>
            <p:ph idx="1"/>
          </p:nvPr>
        </p:nvSpPr>
        <p:spPr/>
        <p:txBody>
          <a:bodyPr>
            <a:noAutofit/>
          </a:bodyPr>
          <a:lstStyle/>
          <a:p>
            <a:r>
              <a:rPr lang="en-US" sz="2200" dirty="0"/>
              <a:t>A 35-year-old gentleman with a history of eczema who presents to the office with three days of an erythematous rash with crusting over his chin (pictured). He has a 3 year old child who had similar symptoms.</a:t>
            </a:r>
          </a:p>
          <a:p>
            <a:endParaRPr lang="en-US" sz="2200" dirty="0"/>
          </a:p>
          <a:p>
            <a:r>
              <a:rPr lang="en-US" sz="2200" dirty="0"/>
              <a:t>Which of the following is the most likely diagnosis:</a:t>
            </a:r>
          </a:p>
          <a:p>
            <a:r>
              <a:rPr lang="en-US" sz="2200" dirty="0">
                <a:highlight>
                  <a:srgbClr val="FFFF00"/>
                </a:highlight>
              </a:rPr>
              <a:t>A.  Impetigo</a:t>
            </a:r>
          </a:p>
          <a:p>
            <a:r>
              <a:rPr lang="en-US" sz="2200" dirty="0"/>
              <a:t>B.  Erysipelas</a:t>
            </a:r>
          </a:p>
          <a:p>
            <a:r>
              <a:rPr lang="en-US" sz="2200" dirty="0"/>
              <a:t>C.  Cellulitis</a:t>
            </a:r>
          </a:p>
          <a:p>
            <a:r>
              <a:rPr lang="en-US" sz="2200" dirty="0"/>
              <a:t>D.  Ecthyma</a:t>
            </a:r>
          </a:p>
          <a:p>
            <a:r>
              <a:rPr lang="en-US" sz="2200" dirty="0"/>
              <a:t>E.  Erythema </a:t>
            </a:r>
            <a:r>
              <a:rPr lang="en-US" sz="2200" dirty="0" err="1"/>
              <a:t>migrans</a:t>
            </a:r>
            <a:endParaRPr lang="en-US" sz="2200" dirty="0"/>
          </a:p>
        </p:txBody>
      </p:sp>
      <p:pic>
        <p:nvPicPr>
          <p:cNvPr id="6" name="Picture 5">
            <a:extLst>
              <a:ext uri="{FF2B5EF4-FFF2-40B4-BE49-F238E27FC236}">
                <a16:creationId xmlns:a16="http://schemas.microsoft.com/office/drawing/2014/main" id="{4F82764B-E05B-4330-B3C4-914DF16F5EA7}"/>
              </a:ext>
            </a:extLst>
          </p:cNvPr>
          <p:cNvPicPr>
            <a:picLocks noChangeAspect="1"/>
          </p:cNvPicPr>
          <p:nvPr/>
        </p:nvPicPr>
        <p:blipFill>
          <a:blip r:embed="rId2"/>
          <a:stretch>
            <a:fillRect/>
          </a:stretch>
        </p:blipFill>
        <p:spPr>
          <a:xfrm>
            <a:off x="7165942" y="2527070"/>
            <a:ext cx="4793042" cy="3761763"/>
          </a:xfrm>
          <a:prstGeom prst="rect">
            <a:avLst/>
          </a:prstGeom>
        </p:spPr>
      </p:pic>
    </p:spTree>
    <p:extLst>
      <p:ext uri="{BB962C8B-B14F-4D97-AF65-F5344CB8AC3E}">
        <p14:creationId xmlns:p14="http://schemas.microsoft.com/office/powerpoint/2010/main" val="395507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C867-4804-4795-A332-D899548F0332}"/>
              </a:ext>
            </a:extLst>
          </p:cNvPr>
          <p:cNvSpPr>
            <a:spLocks noGrp="1"/>
          </p:cNvSpPr>
          <p:nvPr>
            <p:ph type="title"/>
          </p:nvPr>
        </p:nvSpPr>
        <p:spPr/>
        <p:txBody>
          <a:bodyPr/>
          <a:lstStyle/>
          <a:p>
            <a:r>
              <a:rPr lang="en-US" dirty="0"/>
              <a:t>Impetigo</a:t>
            </a:r>
          </a:p>
        </p:txBody>
      </p:sp>
      <p:sp>
        <p:nvSpPr>
          <p:cNvPr id="3" name="Content Placeholder 2">
            <a:extLst>
              <a:ext uri="{FF2B5EF4-FFF2-40B4-BE49-F238E27FC236}">
                <a16:creationId xmlns:a16="http://schemas.microsoft.com/office/drawing/2014/main" id="{6C26BC2B-8E97-49A4-A032-211D96A152CD}"/>
              </a:ext>
            </a:extLst>
          </p:cNvPr>
          <p:cNvSpPr>
            <a:spLocks noGrp="1"/>
          </p:cNvSpPr>
          <p:nvPr>
            <p:ph idx="1"/>
          </p:nvPr>
        </p:nvSpPr>
        <p:spPr>
          <a:xfrm>
            <a:off x="853440" y="1845734"/>
            <a:ext cx="6695440" cy="4290906"/>
          </a:xfrm>
        </p:spPr>
        <p:txBody>
          <a:bodyPr>
            <a:noAutofit/>
          </a:bodyPr>
          <a:lstStyle/>
          <a:p>
            <a:pPr lvl="1">
              <a:buFont typeface="Arial" panose="020B0604020202020204" pitchFamily="34" charset="0"/>
              <a:buChar char="•"/>
            </a:pPr>
            <a:r>
              <a:rPr lang="en-US" sz="2400" dirty="0"/>
              <a:t>Most often </a:t>
            </a:r>
            <a:r>
              <a:rPr lang="en-US" sz="2400" i="1" dirty="0"/>
              <a:t>Staph aureus and </a:t>
            </a:r>
            <a:r>
              <a:rPr lang="en-US" sz="2400" dirty="0"/>
              <a:t>Group A </a:t>
            </a:r>
            <a:r>
              <a:rPr lang="en-US" sz="2400" i="1" dirty="0"/>
              <a:t>Strep</a:t>
            </a:r>
            <a:endParaRPr lang="en-US" sz="2400" dirty="0"/>
          </a:p>
          <a:p>
            <a:pPr lvl="1">
              <a:buFont typeface="Arial" panose="020B0604020202020204" pitchFamily="34" charset="0"/>
              <a:buChar char="•"/>
            </a:pPr>
            <a:r>
              <a:rPr lang="en-US" sz="2400" dirty="0"/>
              <a:t>Papules or vesicles -&gt; honey colored crust, can be bullous or non-bullous</a:t>
            </a:r>
          </a:p>
          <a:p>
            <a:pPr lvl="1">
              <a:buFont typeface="Arial" panose="020B0604020202020204" pitchFamily="34" charset="0"/>
              <a:buChar char="•"/>
            </a:pPr>
            <a:r>
              <a:rPr lang="en-US" sz="2400" dirty="0"/>
              <a:t>Person to person spread is commonly seen and small epidemics can occur in crowded environments (Contact precautions recommended until on therapy x24 hours)</a:t>
            </a:r>
          </a:p>
          <a:p>
            <a:pPr lvl="1">
              <a:buFont typeface="Arial" panose="020B0604020202020204" pitchFamily="34" charset="0"/>
              <a:buChar char="•"/>
            </a:pPr>
            <a:r>
              <a:rPr lang="en-US" sz="2400" dirty="0"/>
              <a:t>Diagnosis based on symptoms and clinical assessment</a:t>
            </a:r>
          </a:p>
        </p:txBody>
      </p:sp>
      <p:pic>
        <p:nvPicPr>
          <p:cNvPr id="2050" name="Picture 2">
            <a:extLst>
              <a:ext uri="{FF2B5EF4-FFF2-40B4-BE49-F238E27FC236}">
                <a16:creationId xmlns:a16="http://schemas.microsoft.com/office/drawing/2014/main" id="{2E069C48-2E8E-4869-8A79-E75F3035D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198" y="2032429"/>
            <a:ext cx="3778739" cy="3274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71911A-EEE3-4E65-B365-7D13B4253482}"/>
              </a:ext>
            </a:extLst>
          </p:cNvPr>
          <p:cNvSpPr txBox="1"/>
          <p:nvPr/>
        </p:nvSpPr>
        <p:spPr>
          <a:xfrm>
            <a:off x="7787198" y="5402350"/>
            <a:ext cx="5039360" cy="400110"/>
          </a:xfrm>
          <a:prstGeom prst="rect">
            <a:avLst/>
          </a:prstGeom>
          <a:noFill/>
        </p:spPr>
        <p:txBody>
          <a:bodyPr wrap="square">
            <a:spAutoFit/>
          </a:bodyPr>
          <a:lstStyle/>
          <a:p>
            <a:r>
              <a:rPr lang="en-US" sz="1000" b="0" i="1" dirty="0">
                <a:solidFill>
                  <a:srgbClr val="09142A"/>
                </a:solidFill>
                <a:effectLst/>
                <a:latin typeface="Roboto" panose="02000000000000000000" pitchFamily="2" charset="0"/>
              </a:rPr>
              <a:t>Cole C, </a:t>
            </a:r>
            <a:r>
              <a:rPr lang="en-US" sz="1000" b="0" i="1" dirty="0" err="1">
                <a:solidFill>
                  <a:srgbClr val="09142A"/>
                </a:solidFill>
                <a:effectLst/>
                <a:latin typeface="Roboto" panose="02000000000000000000" pitchFamily="2" charset="0"/>
              </a:rPr>
              <a:t>Gazewood</a:t>
            </a:r>
            <a:r>
              <a:rPr lang="en-US" sz="1000" b="0" i="1" dirty="0">
                <a:solidFill>
                  <a:srgbClr val="09142A"/>
                </a:solidFill>
                <a:effectLst/>
                <a:latin typeface="Roboto" panose="02000000000000000000" pitchFamily="2" charset="0"/>
              </a:rPr>
              <a:t> J. Diagnosis and treatment of impetigo</a:t>
            </a:r>
            <a:r>
              <a:rPr lang="en-US" sz="1000" b="0" i="0" dirty="0">
                <a:solidFill>
                  <a:srgbClr val="09142A"/>
                </a:solidFill>
                <a:effectLst/>
                <a:latin typeface="Roboto" panose="02000000000000000000" pitchFamily="2" charset="0"/>
              </a:rPr>
              <a:t>. Am Fam Physician. </a:t>
            </a:r>
            <a:r>
              <a:rPr lang="en-US" sz="1000" b="0" i="1" dirty="0">
                <a:solidFill>
                  <a:srgbClr val="09142A"/>
                </a:solidFill>
                <a:effectLst/>
                <a:latin typeface="Roboto" panose="02000000000000000000" pitchFamily="2" charset="0"/>
              </a:rPr>
              <a:t>2007;75(6):862</a:t>
            </a:r>
            <a:r>
              <a:rPr lang="en-US" sz="1000" b="0" i="0" dirty="0">
                <a:solidFill>
                  <a:srgbClr val="09142A"/>
                </a:solidFill>
                <a:effectLst/>
                <a:latin typeface="Roboto" panose="02000000000000000000" pitchFamily="2" charset="0"/>
              </a:rPr>
              <a:t>.</a:t>
            </a:r>
            <a:endParaRPr lang="en-US" sz="1000" dirty="0"/>
          </a:p>
        </p:txBody>
      </p:sp>
      <p:pic>
        <p:nvPicPr>
          <p:cNvPr id="7" name="Picture 6" descr="Image">
            <a:extLst>
              <a:ext uri="{FF2B5EF4-FFF2-40B4-BE49-F238E27FC236}">
                <a16:creationId xmlns:a16="http://schemas.microsoft.com/office/drawing/2014/main" id="{E278E319-8FAB-4EF1-B7B8-375421315861}"/>
              </a:ext>
            </a:extLst>
          </p:cNvPr>
          <p:cNvPicPr/>
          <p:nvPr/>
        </p:nvPicPr>
        <p:blipFill rotWithShape="1">
          <a:blip r:embed="rId4">
            <a:extLst>
              <a:ext uri="{28A0092B-C50C-407E-A947-70E740481C1C}">
                <a14:useLocalDpi xmlns:a14="http://schemas.microsoft.com/office/drawing/2010/main" val="0"/>
              </a:ext>
            </a:extLst>
          </a:blip>
          <a:srcRect l="56792" t="13196"/>
          <a:stretch/>
        </p:blipFill>
        <p:spPr bwMode="auto">
          <a:xfrm>
            <a:off x="5125834" y="5334915"/>
            <a:ext cx="2069977" cy="1236482"/>
          </a:xfrm>
          <a:prstGeom prst="rect">
            <a:avLst/>
          </a:prstGeom>
          <a:noFill/>
          <a:ln>
            <a:noFill/>
          </a:ln>
        </p:spPr>
      </p:pic>
      <p:pic>
        <p:nvPicPr>
          <p:cNvPr id="8" name="Picture 7">
            <a:extLst>
              <a:ext uri="{FF2B5EF4-FFF2-40B4-BE49-F238E27FC236}">
                <a16:creationId xmlns:a16="http://schemas.microsoft.com/office/drawing/2014/main" id="{CFFF3C70-5368-44B3-A253-BE5CA58717A0}"/>
              </a:ext>
            </a:extLst>
          </p:cNvPr>
          <p:cNvPicPr>
            <a:picLocks noChangeAspect="1"/>
          </p:cNvPicPr>
          <p:nvPr/>
        </p:nvPicPr>
        <p:blipFill>
          <a:blip r:embed="rId5"/>
          <a:stretch>
            <a:fillRect/>
          </a:stretch>
        </p:blipFill>
        <p:spPr>
          <a:xfrm>
            <a:off x="1204701" y="5295931"/>
            <a:ext cx="1286923" cy="1279140"/>
          </a:xfrm>
          <a:prstGeom prst="rect">
            <a:avLst/>
          </a:prstGeom>
        </p:spPr>
      </p:pic>
      <p:pic>
        <p:nvPicPr>
          <p:cNvPr id="9" name="Picture 8" descr="Image">
            <a:extLst>
              <a:ext uri="{FF2B5EF4-FFF2-40B4-BE49-F238E27FC236}">
                <a16:creationId xmlns:a16="http://schemas.microsoft.com/office/drawing/2014/main" id="{DCE4EF3F-7DE0-4FC5-B569-B3C2BF6B9C71}"/>
              </a:ext>
            </a:extLst>
          </p:cNvPr>
          <p:cNvPicPr/>
          <p:nvPr/>
        </p:nvPicPr>
        <p:blipFill rotWithShape="1">
          <a:blip r:embed="rId4">
            <a:extLst>
              <a:ext uri="{28A0092B-C50C-407E-A947-70E740481C1C}">
                <a14:useLocalDpi xmlns:a14="http://schemas.microsoft.com/office/drawing/2010/main" val="0"/>
              </a:ext>
            </a:extLst>
          </a:blip>
          <a:srcRect l="28331" t="13196" r="43966"/>
          <a:stretch/>
        </p:blipFill>
        <p:spPr bwMode="auto">
          <a:xfrm>
            <a:off x="2471502" y="5334915"/>
            <a:ext cx="1327166" cy="1236482"/>
          </a:xfrm>
          <a:prstGeom prst="rect">
            <a:avLst/>
          </a:prstGeom>
          <a:noFill/>
          <a:ln>
            <a:noFill/>
          </a:ln>
        </p:spPr>
      </p:pic>
      <p:pic>
        <p:nvPicPr>
          <p:cNvPr id="10" name="Picture 9" descr="Image">
            <a:extLst>
              <a:ext uri="{FF2B5EF4-FFF2-40B4-BE49-F238E27FC236}">
                <a16:creationId xmlns:a16="http://schemas.microsoft.com/office/drawing/2014/main" id="{6F9AB1C8-4A37-4C32-B530-45F9B0E05B14}"/>
              </a:ext>
            </a:extLst>
          </p:cNvPr>
          <p:cNvPicPr/>
          <p:nvPr/>
        </p:nvPicPr>
        <p:blipFill rotWithShape="1">
          <a:blip r:embed="rId4">
            <a:extLst>
              <a:ext uri="{28A0092B-C50C-407E-A947-70E740481C1C}">
                <a14:useLocalDpi xmlns:a14="http://schemas.microsoft.com/office/drawing/2010/main" val="0"/>
              </a:ext>
            </a:extLst>
          </a:blip>
          <a:srcRect t="13196" r="72297"/>
          <a:stretch/>
        </p:blipFill>
        <p:spPr bwMode="auto">
          <a:xfrm>
            <a:off x="3798668" y="5334915"/>
            <a:ext cx="1327166" cy="1236482"/>
          </a:xfrm>
          <a:prstGeom prst="rect">
            <a:avLst/>
          </a:prstGeom>
          <a:noFill/>
          <a:ln>
            <a:noFill/>
          </a:ln>
        </p:spPr>
      </p:pic>
      <p:sp>
        <p:nvSpPr>
          <p:cNvPr id="4" name="Arrow: Right 3">
            <a:extLst>
              <a:ext uri="{FF2B5EF4-FFF2-40B4-BE49-F238E27FC236}">
                <a16:creationId xmlns:a16="http://schemas.microsoft.com/office/drawing/2014/main" id="{362048F3-61F0-458B-A2D2-1C76C540F029}"/>
              </a:ext>
            </a:extLst>
          </p:cNvPr>
          <p:cNvSpPr/>
          <p:nvPr/>
        </p:nvSpPr>
        <p:spPr>
          <a:xfrm>
            <a:off x="1097280" y="5432957"/>
            <a:ext cx="631411" cy="155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18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614BF-76FD-4BE1-A2C4-1C2F1FB40F9C}"/>
              </a:ext>
            </a:extLst>
          </p:cNvPr>
          <p:cNvSpPr>
            <a:spLocks noGrp="1"/>
          </p:cNvSpPr>
          <p:nvPr>
            <p:ph type="title"/>
          </p:nvPr>
        </p:nvSpPr>
        <p:spPr/>
        <p:txBody>
          <a:bodyPr/>
          <a:lstStyle/>
          <a:p>
            <a:r>
              <a:rPr lang="en-US" dirty="0"/>
              <a:t>Impetigo Treatment</a:t>
            </a:r>
          </a:p>
        </p:txBody>
      </p:sp>
      <p:sp>
        <p:nvSpPr>
          <p:cNvPr id="3" name="Content Placeholder 2">
            <a:extLst>
              <a:ext uri="{FF2B5EF4-FFF2-40B4-BE49-F238E27FC236}">
                <a16:creationId xmlns:a16="http://schemas.microsoft.com/office/drawing/2014/main" id="{1BF730AE-D08B-47B4-9A6E-43C9BAC87A3B}"/>
              </a:ext>
            </a:extLst>
          </p:cNvPr>
          <p:cNvSpPr>
            <a:spLocks noGrp="1"/>
          </p:cNvSpPr>
          <p:nvPr>
            <p:ph idx="1"/>
          </p:nvPr>
        </p:nvSpPr>
        <p:spPr/>
        <p:txBody>
          <a:bodyPr>
            <a:normAutofit/>
          </a:bodyPr>
          <a:lstStyle/>
          <a:p>
            <a:pPr lvl="1">
              <a:buFont typeface="Arial" panose="020B0604020202020204" pitchFamily="34" charset="0"/>
              <a:buChar char="•"/>
            </a:pPr>
            <a:r>
              <a:rPr lang="en-US" sz="2400" dirty="0"/>
              <a:t>Impetigo is usually self-limited with warm water to remove crusting, however treatment is generally recommended</a:t>
            </a:r>
          </a:p>
          <a:p>
            <a:pPr lvl="2">
              <a:buFont typeface="Arial" panose="020B0604020202020204" pitchFamily="34" charset="0"/>
              <a:buChar char="•"/>
            </a:pPr>
            <a:r>
              <a:rPr lang="en-US" sz="2400" dirty="0"/>
              <a:t>Reduces spread of infection and hastens resolution</a:t>
            </a:r>
          </a:p>
          <a:p>
            <a:pPr lvl="3">
              <a:buFont typeface="Arial" panose="020B0604020202020204" pitchFamily="34" charset="0"/>
              <a:buChar char="•"/>
            </a:pPr>
            <a:r>
              <a:rPr lang="en-US" sz="2400" dirty="0"/>
              <a:t>Uncertain impact on risk of post-strep glomerulonephritis</a:t>
            </a:r>
          </a:p>
          <a:p>
            <a:pPr lvl="2">
              <a:buFont typeface="Arial" panose="020B0604020202020204" pitchFamily="34" charset="0"/>
              <a:buChar char="•"/>
            </a:pPr>
            <a:r>
              <a:rPr lang="en-US" sz="2400" dirty="0"/>
              <a:t>If few lesions topical mupirocin or retapamulin are first line agents</a:t>
            </a:r>
          </a:p>
          <a:p>
            <a:pPr lvl="3">
              <a:buFont typeface="Arial" panose="020B0604020202020204" pitchFamily="34" charset="0"/>
              <a:buChar char="•"/>
            </a:pPr>
            <a:r>
              <a:rPr lang="en-US" sz="2400" dirty="0"/>
              <a:t>OTC antibiotic ointments may be effective (</a:t>
            </a:r>
            <a:r>
              <a:rPr lang="en-US" sz="2400" dirty="0" err="1"/>
              <a:t>ie</a:t>
            </a:r>
            <a:r>
              <a:rPr lang="en-US" sz="2400" dirty="0"/>
              <a:t> Neosporin) but carries risk of contact dermatitis</a:t>
            </a:r>
          </a:p>
          <a:p>
            <a:pPr lvl="2">
              <a:buFont typeface="Arial" panose="020B0604020202020204" pitchFamily="34" charset="0"/>
              <a:buChar char="•"/>
            </a:pPr>
            <a:r>
              <a:rPr lang="en-US" sz="2400" dirty="0"/>
              <a:t>Widespread infection may require oral antibiotics directed at Group A Strep and MSSA - Cephalexin/Cefadroxil or Dicloxacillin x7 days</a:t>
            </a:r>
          </a:p>
          <a:p>
            <a:endParaRPr lang="en-US" sz="2400" dirty="0"/>
          </a:p>
        </p:txBody>
      </p:sp>
    </p:spTree>
    <p:extLst>
      <p:ext uri="{BB962C8B-B14F-4D97-AF65-F5344CB8AC3E}">
        <p14:creationId xmlns:p14="http://schemas.microsoft.com/office/powerpoint/2010/main" val="83088826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8871</TotalTime>
  <Words>3353</Words>
  <Application>Microsoft Office PowerPoint</Application>
  <PresentationFormat>Widescreen</PresentationFormat>
  <Paragraphs>271</Paragraphs>
  <Slides>39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Noto Sans</vt:lpstr>
      <vt:lpstr>Open Sans</vt:lpstr>
      <vt:lpstr>Roboto</vt:lpstr>
      <vt:lpstr>Wingdings</vt:lpstr>
      <vt:lpstr>Retrospect</vt:lpstr>
      <vt:lpstr>Skin and Soft Tissue Infections</vt:lpstr>
      <vt:lpstr>Bias in Dermatology Teaching Images</vt:lpstr>
      <vt:lpstr>Published Literature of Covid Dermatologic Findings</vt:lpstr>
      <vt:lpstr>Published Literature of Covid Dermatologic Findings</vt:lpstr>
      <vt:lpstr>Outline</vt:lpstr>
      <vt:lpstr>Question</vt:lpstr>
      <vt:lpstr>Question</vt:lpstr>
      <vt:lpstr>Impetigo</vt:lpstr>
      <vt:lpstr>Impetigo Treatment</vt:lpstr>
      <vt:lpstr>Question</vt:lpstr>
      <vt:lpstr>Question</vt:lpstr>
      <vt:lpstr>Erysipelas</vt:lpstr>
      <vt:lpstr>Question</vt:lpstr>
      <vt:lpstr>Question</vt:lpstr>
      <vt:lpstr>Mimic Alert</vt:lpstr>
      <vt:lpstr>Cellulitis</vt:lpstr>
      <vt:lpstr>Management</vt:lpstr>
      <vt:lpstr>Purulent Cellulitis Management</vt:lpstr>
      <vt:lpstr>Duration</vt:lpstr>
      <vt:lpstr>Question</vt:lpstr>
      <vt:lpstr>Question</vt:lpstr>
      <vt:lpstr>Skin Abscess</vt:lpstr>
      <vt:lpstr>Skin Abscess antibiotics</vt:lpstr>
      <vt:lpstr>Controversy!</vt:lpstr>
      <vt:lpstr>Question</vt:lpstr>
      <vt:lpstr>Question</vt:lpstr>
      <vt:lpstr>Prevention – Staph decolonization</vt:lpstr>
      <vt:lpstr>Prevention - Antibiotics</vt:lpstr>
      <vt:lpstr>Prevention - Stockings</vt:lpstr>
      <vt:lpstr>The Diabetic Foot: What Constitutes Evidence of Infection?</vt:lpstr>
      <vt:lpstr>Mild Diabetic Foot Infection</vt:lpstr>
      <vt:lpstr>Oral Antimicrobial Therapy Options</vt:lpstr>
      <vt:lpstr>Moderate Diabetic Foot Infection</vt:lpstr>
      <vt:lpstr>Severe Diabetic Foot Infection</vt:lpstr>
      <vt:lpstr>Empiric Inpatient Rx of DFI:  GLA Approach</vt:lpstr>
      <vt:lpstr>The Culture of Culturing in DFI</vt:lpstr>
      <vt:lpstr>So Just What Is A “Deep Culture?”</vt:lpstr>
      <vt:lpstr>Interpreting “Deep Cultures”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 Tissue Infections</dc:title>
  <dc:creator>Ikuta, Kevin S.</dc:creator>
  <cp:lastModifiedBy>Kevin Ikuta</cp:lastModifiedBy>
  <cp:revision>66</cp:revision>
  <dcterms:created xsi:type="dcterms:W3CDTF">2021-09-07T18:21:00Z</dcterms:created>
  <dcterms:modified xsi:type="dcterms:W3CDTF">2021-10-20T17:57:14Z</dcterms:modified>
</cp:coreProperties>
</file>